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77" r:id="rId2"/>
    <p:sldId id="265" r:id="rId3"/>
    <p:sldId id="266" r:id="rId4"/>
    <p:sldId id="258" r:id="rId5"/>
    <p:sldId id="262" r:id="rId6"/>
    <p:sldId id="268" r:id="rId7"/>
    <p:sldId id="260" r:id="rId8"/>
    <p:sldId id="269" r:id="rId9"/>
    <p:sldId id="271" r:id="rId10"/>
    <p:sldId id="272" r:id="rId11"/>
    <p:sldId id="278" r:id="rId12"/>
    <p:sldId id="279" r:id="rId13"/>
    <p:sldId id="273" r:id="rId14"/>
    <p:sldId id="276" r:id="rId15"/>
    <p:sldId id="281" r:id="rId16"/>
    <p:sldId id="282" r:id="rId17"/>
    <p:sldId id="274" r:id="rId18"/>
    <p:sldId id="275" r:id="rId19"/>
    <p:sldId id="280" r:id="rId20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7C20"/>
    <a:srgbClr val="376092"/>
    <a:srgbClr val="FFFFFF"/>
    <a:srgbClr val="595959"/>
    <a:srgbClr val="F8F8F8"/>
    <a:srgbClr val="F7F7F7"/>
    <a:srgbClr val="F0F0F0"/>
    <a:srgbClr val="F8A764"/>
    <a:srgbClr val="5761BD"/>
    <a:srgbClr val="4575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14" autoAdjust="0"/>
    <p:restoredTop sz="94737" autoAdjust="0"/>
  </p:normalViewPr>
  <p:slideViewPr>
    <p:cSldViewPr>
      <p:cViewPr varScale="1">
        <p:scale>
          <a:sx n="97" d="100"/>
          <a:sy n="97" d="100"/>
        </p:scale>
        <p:origin x="228" y="78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8" d="100"/>
          <a:sy n="68" d="100"/>
        </p:scale>
        <p:origin x="-3324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A6D163-992F-4F63-B24E-3313FD5EB662}" type="datetimeFigureOut">
              <a:rPr lang="ko-KR" altLang="en-US" smtClean="0"/>
              <a:t>2021-02-25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2AB97-1290-4C9F-B837-C5A1F3EE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930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2AB97-1290-4C9F-B837-C5A1F3EED33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611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eunkyoung\Pictures\템플릿디자인\ppt_bg_orange_01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15889" cy="6864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 userDrawn="1"/>
        </p:nvSpPr>
        <p:spPr>
          <a:xfrm>
            <a:off x="0" y="1556792"/>
            <a:ext cx="175244" cy="1512168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" name="직사각형 2"/>
          <p:cNvSpPr/>
          <p:nvPr userDrawn="1"/>
        </p:nvSpPr>
        <p:spPr>
          <a:xfrm>
            <a:off x="175244" y="1340768"/>
            <a:ext cx="253253" cy="21602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4" name="직사각형 3"/>
          <p:cNvSpPr/>
          <p:nvPr userDrawn="1"/>
        </p:nvSpPr>
        <p:spPr>
          <a:xfrm>
            <a:off x="662524" y="3432424"/>
            <a:ext cx="390043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eunkyoung\Pictures\템플릿디자인\ppt_bg_orange03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240" y="3442"/>
            <a:ext cx="9925239" cy="6871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그룹 4"/>
          <p:cNvGrpSpPr/>
          <p:nvPr userDrawn="1"/>
        </p:nvGrpSpPr>
        <p:grpSpPr>
          <a:xfrm>
            <a:off x="2066679" y="1340768"/>
            <a:ext cx="5850650" cy="1152128"/>
            <a:chOff x="1907704" y="1340768"/>
            <a:chExt cx="5400600" cy="1152128"/>
          </a:xfrm>
        </p:grpSpPr>
        <p:sp>
          <p:nvSpPr>
            <p:cNvPr id="2" name="직사각형 1"/>
            <p:cNvSpPr/>
            <p:nvPr userDrawn="1"/>
          </p:nvSpPr>
          <p:spPr>
            <a:xfrm>
              <a:off x="1907704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4" name="직사각형 3"/>
            <p:cNvSpPr/>
            <p:nvPr userDrawn="1"/>
          </p:nvSpPr>
          <p:spPr>
            <a:xfrm>
              <a:off x="7164288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" name="직사각형 2"/>
            <p:cNvSpPr/>
            <p:nvPr userDrawn="1"/>
          </p:nvSpPr>
          <p:spPr>
            <a:xfrm>
              <a:off x="1907704" y="1340768"/>
              <a:ext cx="5400600" cy="144016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8" name="그룹 7"/>
          <p:cNvGrpSpPr/>
          <p:nvPr userDrawn="1"/>
        </p:nvGrpSpPr>
        <p:grpSpPr>
          <a:xfrm rot="10800000">
            <a:off x="2078668" y="4005063"/>
            <a:ext cx="5850650" cy="1152128"/>
            <a:chOff x="1907704" y="1340768"/>
            <a:chExt cx="5400600" cy="1152128"/>
          </a:xfrm>
        </p:grpSpPr>
        <p:sp>
          <p:nvSpPr>
            <p:cNvPr id="9" name="직사각형 8"/>
            <p:cNvSpPr/>
            <p:nvPr userDrawn="1"/>
          </p:nvSpPr>
          <p:spPr>
            <a:xfrm>
              <a:off x="1907704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7164288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1907704" y="1340768"/>
              <a:ext cx="5400600" cy="144016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6" name="직사각형 5"/>
          <p:cNvSpPr/>
          <p:nvPr userDrawn="1"/>
        </p:nvSpPr>
        <p:spPr>
          <a:xfrm>
            <a:off x="2066679" y="0"/>
            <a:ext cx="7839320" cy="6874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460167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6453337"/>
            <a:ext cx="9906000" cy="404663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" name="직사각형 2"/>
          <p:cNvSpPr/>
          <p:nvPr userDrawn="1"/>
        </p:nvSpPr>
        <p:spPr>
          <a:xfrm flipV="1">
            <a:off x="0" y="6858000"/>
            <a:ext cx="9906000" cy="45719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직사각형 1"/>
          <p:cNvSpPr/>
          <p:nvPr userDrawn="1"/>
        </p:nvSpPr>
        <p:spPr>
          <a:xfrm>
            <a:off x="8920541" y="385597"/>
            <a:ext cx="780087" cy="720080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5" name="직사각형 4"/>
          <p:cNvSpPr/>
          <p:nvPr userDrawn="1"/>
        </p:nvSpPr>
        <p:spPr>
          <a:xfrm>
            <a:off x="8697416" y="908720"/>
            <a:ext cx="390043" cy="360040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165468" y="6525344"/>
            <a:ext cx="818541" cy="241002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altLang="ko-KR" dirty="0"/>
              <a:t>Page.</a:t>
            </a:r>
            <a:fld id="{C076B9E8-9E02-43F3-9CFA-180D943539F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마지막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eunkyoung\Pictures\템플릿디자인\ppt_bg_orange03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240" y="3442"/>
            <a:ext cx="9925239" cy="6871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그룹 4"/>
          <p:cNvGrpSpPr/>
          <p:nvPr userDrawn="1"/>
        </p:nvGrpSpPr>
        <p:grpSpPr>
          <a:xfrm>
            <a:off x="2066679" y="1340768"/>
            <a:ext cx="5850650" cy="1152128"/>
            <a:chOff x="1907704" y="1340768"/>
            <a:chExt cx="5400600" cy="1152128"/>
          </a:xfrm>
        </p:grpSpPr>
        <p:sp>
          <p:nvSpPr>
            <p:cNvPr id="2" name="직사각형 1"/>
            <p:cNvSpPr/>
            <p:nvPr userDrawn="1"/>
          </p:nvSpPr>
          <p:spPr>
            <a:xfrm>
              <a:off x="1907704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4" name="직사각형 3"/>
            <p:cNvSpPr/>
            <p:nvPr userDrawn="1"/>
          </p:nvSpPr>
          <p:spPr>
            <a:xfrm>
              <a:off x="7164288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" name="직사각형 2"/>
            <p:cNvSpPr/>
            <p:nvPr userDrawn="1"/>
          </p:nvSpPr>
          <p:spPr>
            <a:xfrm>
              <a:off x="1907704" y="1340768"/>
              <a:ext cx="5400600" cy="144016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8" name="그룹 7"/>
          <p:cNvGrpSpPr/>
          <p:nvPr userDrawn="1"/>
        </p:nvGrpSpPr>
        <p:grpSpPr>
          <a:xfrm rot="10800000">
            <a:off x="2078668" y="4005063"/>
            <a:ext cx="5850650" cy="1152128"/>
            <a:chOff x="1907704" y="1340768"/>
            <a:chExt cx="5400600" cy="1152128"/>
          </a:xfrm>
        </p:grpSpPr>
        <p:sp>
          <p:nvSpPr>
            <p:cNvPr id="9" name="직사각형 8"/>
            <p:cNvSpPr/>
            <p:nvPr userDrawn="1"/>
          </p:nvSpPr>
          <p:spPr>
            <a:xfrm>
              <a:off x="1907704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7164288" y="1484784"/>
              <a:ext cx="144016" cy="1008112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1907704" y="1340768"/>
              <a:ext cx="5400600" cy="144016"/>
            </a:xfrm>
            <a:prstGeom prst="rect">
              <a:avLst/>
            </a:prstGeom>
            <a:solidFill>
              <a:srgbClr val="EC7C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209123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7197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 flipV="1">
            <a:off x="0" y="6858000"/>
            <a:ext cx="9906000" cy="45719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직사각형 5"/>
          <p:cNvSpPr/>
          <p:nvPr userDrawn="1"/>
        </p:nvSpPr>
        <p:spPr>
          <a:xfrm>
            <a:off x="8920541" y="385597"/>
            <a:ext cx="780087" cy="720080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7" name="직사각형 6"/>
          <p:cNvSpPr/>
          <p:nvPr userDrawn="1"/>
        </p:nvSpPr>
        <p:spPr>
          <a:xfrm>
            <a:off x="8697416" y="908720"/>
            <a:ext cx="390043" cy="360040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1" r:id="rId4"/>
    <p:sldLayoutId id="2147483666" r:id="rId5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부제목 2"/>
          <p:cNvSpPr txBox="1">
            <a:spLocks/>
          </p:cNvSpPr>
          <p:nvPr/>
        </p:nvSpPr>
        <p:spPr>
          <a:xfrm>
            <a:off x="848544" y="3671155"/>
            <a:ext cx="3204356" cy="108012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2021.02.25.</a:t>
            </a:r>
          </a:p>
          <a:p>
            <a:pPr>
              <a:buFont typeface="Arial" pitchFamily="34" charset="0"/>
              <a:buNone/>
            </a:pPr>
            <a:r>
              <a:rPr lang="ko-KR" altLang="en-US" sz="18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신은빈</a:t>
            </a:r>
            <a:endParaRPr lang="ko-KR" altLang="en-US" sz="1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815354" y="1466414"/>
            <a:ext cx="5721822" cy="174656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5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KBO</a:t>
            </a:r>
            <a:r>
              <a:rPr lang="ko-KR" altLang="en-US" sz="5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경기결과</a:t>
            </a:r>
            <a:endParaRPr lang="en-US" altLang="ko-KR" sz="5500" b="1" dirty="0">
              <a:solidFill>
                <a:schemeClr val="tx1">
                  <a:lumMod val="65000"/>
                  <a:lumOff val="35000"/>
                </a:schemeClr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l"/>
            <a:r>
              <a:rPr lang="ko-KR" altLang="en-US" sz="5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관리 시스템</a:t>
            </a:r>
            <a:endParaRPr lang="en-US" altLang="ko-KR" sz="5500" b="1" dirty="0">
              <a:solidFill>
                <a:schemeClr val="tx1">
                  <a:lumMod val="65000"/>
                  <a:lumOff val="35000"/>
                </a:schemeClr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A9DCF71-6A49-4443-BDD0-5F6FC715CFEC}"/>
              </a:ext>
            </a:extLst>
          </p:cNvPr>
          <p:cNvSpPr/>
          <p:nvPr/>
        </p:nvSpPr>
        <p:spPr>
          <a:xfrm>
            <a:off x="344488" y="1250390"/>
            <a:ext cx="144016" cy="1962586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D37BBD1-8E35-4F9A-9711-F5108C8E995E}"/>
              </a:ext>
            </a:extLst>
          </p:cNvPr>
          <p:cNvSpPr/>
          <p:nvPr/>
        </p:nvSpPr>
        <p:spPr>
          <a:xfrm>
            <a:off x="488921" y="1106374"/>
            <a:ext cx="144016" cy="144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0CCBF8A-3C33-4227-A3C1-FBEB739B63DC}"/>
              </a:ext>
            </a:extLst>
          </p:cNvPr>
          <p:cNvSpPr/>
          <p:nvPr/>
        </p:nvSpPr>
        <p:spPr>
          <a:xfrm>
            <a:off x="632937" y="3334053"/>
            <a:ext cx="1905398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69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/>
          <p:cNvSpPr txBox="1"/>
          <p:nvPr/>
        </p:nvSpPr>
        <p:spPr>
          <a:xfrm>
            <a:off x="715643" y="128826"/>
            <a:ext cx="46923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전체 </a:t>
            </a:r>
            <a:r>
              <a:rPr lang="ko-KR" altLang="en-US" sz="4000" b="1" dirty="0" err="1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유스케이스</a:t>
            </a:r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1D382EF-EDBE-49D2-A004-755443A4CEF4}"/>
              </a:ext>
            </a:extLst>
          </p:cNvPr>
          <p:cNvSpPr/>
          <p:nvPr/>
        </p:nvSpPr>
        <p:spPr>
          <a:xfrm>
            <a:off x="2128934" y="2204864"/>
            <a:ext cx="2160240" cy="30963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/>
              <a:t>멤버관리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CED1AEB-5C7A-45E2-B3F2-AC1C8DB2FC1D}"/>
              </a:ext>
            </a:extLst>
          </p:cNvPr>
          <p:cNvGrpSpPr/>
          <p:nvPr/>
        </p:nvGrpSpPr>
        <p:grpSpPr>
          <a:xfrm>
            <a:off x="1136577" y="2353872"/>
            <a:ext cx="670927" cy="1141094"/>
            <a:chOff x="429645" y="1988840"/>
            <a:chExt cx="670927" cy="1141094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ACFB1815-B07D-46F8-9E1B-6EDDBC0BDE54}"/>
                </a:ext>
              </a:extLst>
            </p:cNvPr>
            <p:cNvGrpSpPr/>
            <p:nvPr/>
          </p:nvGrpSpPr>
          <p:grpSpPr>
            <a:xfrm>
              <a:off x="560512" y="1988840"/>
              <a:ext cx="432048" cy="792088"/>
              <a:chOff x="5025008" y="1772816"/>
              <a:chExt cx="432048" cy="792088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9A9D70FA-704F-42E8-9ACB-314E0C95AFDC}"/>
                  </a:ext>
                </a:extLst>
              </p:cNvPr>
              <p:cNvSpPr/>
              <p:nvPr/>
            </p:nvSpPr>
            <p:spPr>
              <a:xfrm>
                <a:off x="5097016" y="1772816"/>
                <a:ext cx="288032" cy="288032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941BA3A3-039F-42B7-BDDB-9C260B319CB3}"/>
                  </a:ext>
                </a:extLst>
              </p:cNvPr>
              <p:cNvCxnSpPr>
                <a:stCxn id="4" idx="4"/>
              </p:cNvCxnSpPr>
              <p:nvPr/>
            </p:nvCxnSpPr>
            <p:spPr>
              <a:xfrm>
                <a:off x="5241032" y="2060848"/>
                <a:ext cx="0" cy="36004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52798847-660C-4261-A9E7-F088DB2C1F99}"/>
                  </a:ext>
                </a:extLst>
              </p:cNvPr>
              <p:cNvCxnSpPr/>
              <p:nvPr/>
            </p:nvCxnSpPr>
            <p:spPr>
              <a:xfrm>
                <a:off x="5025008" y="2132856"/>
                <a:ext cx="432048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971DD602-DE32-413A-B60D-57D36130426F}"/>
                  </a:ext>
                </a:extLst>
              </p:cNvPr>
              <p:cNvCxnSpPr/>
              <p:nvPr/>
            </p:nvCxnSpPr>
            <p:spPr>
              <a:xfrm flipH="1">
                <a:off x="5097016" y="2420888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443ED4B2-B938-41D2-A4FA-EA72451C19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41156" y="2420887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0AA05E2-1306-4901-B93B-0857A0A10453}"/>
                </a:ext>
              </a:extLst>
            </p:cNvPr>
            <p:cNvSpPr txBox="1"/>
            <p:nvPr/>
          </p:nvSpPr>
          <p:spPr>
            <a:xfrm>
              <a:off x="429645" y="2852935"/>
              <a:ext cx="6709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비회원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03FEBC3-867E-473C-AED9-06DC16ABA73C}"/>
              </a:ext>
            </a:extLst>
          </p:cNvPr>
          <p:cNvGrpSpPr/>
          <p:nvPr/>
        </p:nvGrpSpPr>
        <p:grpSpPr>
          <a:xfrm>
            <a:off x="1136576" y="4050681"/>
            <a:ext cx="670927" cy="1141094"/>
            <a:chOff x="429645" y="1988840"/>
            <a:chExt cx="670927" cy="1141094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1CEE60BB-296C-4AA3-A63E-7D523C1970A4}"/>
                </a:ext>
              </a:extLst>
            </p:cNvPr>
            <p:cNvGrpSpPr/>
            <p:nvPr/>
          </p:nvGrpSpPr>
          <p:grpSpPr>
            <a:xfrm>
              <a:off x="560512" y="1988840"/>
              <a:ext cx="432048" cy="792088"/>
              <a:chOff x="5025008" y="1772816"/>
              <a:chExt cx="432048" cy="792088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5D34A707-8612-4FA3-B55D-B7956FFB1216}"/>
                  </a:ext>
                </a:extLst>
              </p:cNvPr>
              <p:cNvSpPr/>
              <p:nvPr/>
            </p:nvSpPr>
            <p:spPr>
              <a:xfrm>
                <a:off x="5097016" y="1772816"/>
                <a:ext cx="288032" cy="288032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C449D79F-CF61-4D7B-AFC7-B0108444566D}"/>
                  </a:ext>
                </a:extLst>
              </p:cNvPr>
              <p:cNvCxnSpPr>
                <a:stCxn id="31" idx="4"/>
              </p:cNvCxnSpPr>
              <p:nvPr/>
            </p:nvCxnSpPr>
            <p:spPr>
              <a:xfrm>
                <a:off x="5241032" y="2060848"/>
                <a:ext cx="0" cy="36004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D3800FA0-BF7B-4618-A6D3-CBCDB324C68C}"/>
                  </a:ext>
                </a:extLst>
              </p:cNvPr>
              <p:cNvCxnSpPr/>
              <p:nvPr/>
            </p:nvCxnSpPr>
            <p:spPr>
              <a:xfrm>
                <a:off x="5025008" y="2132856"/>
                <a:ext cx="432048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B38016DA-5679-46A3-B656-A5E2D11569B1}"/>
                  </a:ext>
                </a:extLst>
              </p:cNvPr>
              <p:cNvCxnSpPr/>
              <p:nvPr/>
            </p:nvCxnSpPr>
            <p:spPr>
              <a:xfrm flipH="1">
                <a:off x="5097016" y="2420888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00AA081F-219A-4147-B8CE-D08B703CBE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41156" y="2420887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39140D6-E5FD-4E5F-90A5-6917E9E154DA}"/>
                </a:ext>
              </a:extLst>
            </p:cNvPr>
            <p:cNvSpPr txBox="1"/>
            <p:nvPr/>
          </p:nvSpPr>
          <p:spPr>
            <a:xfrm>
              <a:off x="429645" y="2852935"/>
              <a:ext cx="6709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회원</a:t>
              </a:r>
            </a:p>
          </p:txBody>
        </p:sp>
      </p:grpSp>
      <p:sp>
        <p:nvSpPr>
          <p:cNvPr id="27" name="타원 26">
            <a:extLst>
              <a:ext uri="{FF2B5EF4-FFF2-40B4-BE49-F238E27FC236}">
                <a16:creationId xmlns:a16="http://schemas.microsoft.com/office/drawing/2014/main" id="{B781CEFF-D392-414F-9A5A-7EFE29C21DE1}"/>
              </a:ext>
            </a:extLst>
          </p:cNvPr>
          <p:cNvSpPr/>
          <p:nvPr/>
        </p:nvSpPr>
        <p:spPr>
          <a:xfrm>
            <a:off x="2416966" y="2708920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회원가입</a:t>
            </a: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990A7004-7F6A-40D5-9F97-31050C1226B3}"/>
              </a:ext>
            </a:extLst>
          </p:cNvPr>
          <p:cNvSpPr/>
          <p:nvPr/>
        </p:nvSpPr>
        <p:spPr>
          <a:xfrm>
            <a:off x="2416966" y="3546625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로그인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378E6600-DA7E-4559-976B-CF9942214A70}"/>
              </a:ext>
            </a:extLst>
          </p:cNvPr>
          <p:cNvSpPr/>
          <p:nvPr/>
        </p:nvSpPr>
        <p:spPr>
          <a:xfrm>
            <a:off x="2416966" y="4384330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로그아웃</a:t>
            </a: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727E183E-98E3-471A-A642-EDBBC0E0E9CA}"/>
              </a:ext>
            </a:extLst>
          </p:cNvPr>
          <p:cNvCxnSpPr>
            <a:endCxn id="27" idx="2"/>
          </p:cNvCxnSpPr>
          <p:nvPr/>
        </p:nvCxnSpPr>
        <p:spPr>
          <a:xfrm>
            <a:off x="1804896" y="2780928"/>
            <a:ext cx="612070" cy="1800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47B461F3-F6DC-4163-9E1B-F776AA04709F}"/>
              </a:ext>
            </a:extLst>
          </p:cNvPr>
          <p:cNvCxnSpPr>
            <a:cxnSpLocks/>
          </p:cNvCxnSpPr>
          <p:nvPr/>
        </p:nvCxnSpPr>
        <p:spPr>
          <a:xfrm flipV="1">
            <a:off x="1786894" y="3828615"/>
            <a:ext cx="630072" cy="69011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5DD27FB6-A854-4535-A42F-750DCA4490C4}"/>
              </a:ext>
            </a:extLst>
          </p:cNvPr>
          <p:cNvCxnSpPr>
            <a:cxnSpLocks/>
            <a:endCxn id="38" idx="2"/>
          </p:cNvCxnSpPr>
          <p:nvPr/>
        </p:nvCxnSpPr>
        <p:spPr>
          <a:xfrm>
            <a:off x="1804896" y="4518733"/>
            <a:ext cx="612070" cy="11762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16BE6575-B52B-4D89-B4B3-9E48F0793B7A}"/>
              </a:ext>
            </a:extLst>
          </p:cNvPr>
          <p:cNvGrpSpPr/>
          <p:nvPr/>
        </p:nvGrpSpPr>
        <p:grpSpPr>
          <a:xfrm>
            <a:off x="5132414" y="1668317"/>
            <a:ext cx="670927" cy="1141094"/>
            <a:chOff x="429645" y="1988840"/>
            <a:chExt cx="670927" cy="1141094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2B56AFEB-3312-45AD-B119-FA511C9AE8AC}"/>
                </a:ext>
              </a:extLst>
            </p:cNvPr>
            <p:cNvGrpSpPr/>
            <p:nvPr/>
          </p:nvGrpSpPr>
          <p:grpSpPr>
            <a:xfrm>
              <a:off x="560512" y="1988840"/>
              <a:ext cx="432048" cy="792088"/>
              <a:chOff x="5025008" y="1772816"/>
              <a:chExt cx="432048" cy="792088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4C51D0D4-98EA-4BE0-838B-1BFDBC68B3A4}"/>
                  </a:ext>
                </a:extLst>
              </p:cNvPr>
              <p:cNvSpPr/>
              <p:nvPr/>
            </p:nvSpPr>
            <p:spPr>
              <a:xfrm>
                <a:off x="5097016" y="1772816"/>
                <a:ext cx="288032" cy="288032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618B3846-5640-4A0F-8D8B-CD215E94F1EA}"/>
                  </a:ext>
                </a:extLst>
              </p:cNvPr>
              <p:cNvCxnSpPr>
                <a:stCxn id="50" idx="4"/>
              </p:cNvCxnSpPr>
              <p:nvPr/>
            </p:nvCxnSpPr>
            <p:spPr>
              <a:xfrm>
                <a:off x="5241032" y="2060848"/>
                <a:ext cx="0" cy="36004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7D258D2D-E89B-480C-8D46-C84F5059266D}"/>
                  </a:ext>
                </a:extLst>
              </p:cNvPr>
              <p:cNvCxnSpPr/>
              <p:nvPr/>
            </p:nvCxnSpPr>
            <p:spPr>
              <a:xfrm>
                <a:off x="5025008" y="2132856"/>
                <a:ext cx="432048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CFD8A88A-FC49-4036-A841-05D7A8748D8B}"/>
                  </a:ext>
                </a:extLst>
              </p:cNvPr>
              <p:cNvCxnSpPr/>
              <p:nvPr/>
            </p:nvCxnSpPr>
            <p:spPr>
              <a:xfrm flipH="1">
                <a:off x="5097016" y="2420888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BE056994-F38E-40BB-A241-7F4EA5602FD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41156" y="2420887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55297DD-A93C-4A5F-96D2-852F6A245803}"/>
                </a:ext>
              </a:extLst>
            </p:cNvPr>
            <p:cNvSpPr txBox="1"/>
            <p:nvPr/>
          </p:nvSpPr>
          <p:spPr>
            <a:xfrm>
              <a:off x="429645" y="2852935"/>
              <a:ext cx="6709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회원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B478478-DED7-427E-9140-D968CAAA2EF2}"/>
              </a:ext>
            </a:extLst>
          </p:cNvPr>
          <p:cNvGrpSpPr/>
          <p:nvPr/>
        </p:nvGrpSpPr>
        <p:grpSpPr>
          <a:xfrm>
            <a:off x="5132414" y="4619136"/>
            <a:ext cx="670927" cy="1141094"/>
            <a:chOff x="429645" y="1988840"/>
            <a:chExt cx="670927" cy="1141094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B91D3EA0-4338-4FC4-905C-64F570EE6B00}"/>
                </a:ext>
              </a:extLst>
            </p:cNvPr>
            <p:cNvGrpSpPr/>
            <p:nvPr/>
          </p:nvGrpSpPr>
          <p:grpSpPr>
            <a:xfrm>
              <a:off x="560512" y="1988840"/>
              <a:ext cx="432048" cy="792088"/>
              <a:chOff x="5025008" y="1772816"/>
              <a:chExt cx="432048" cy="792088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56A37A07-94D8-434D-9F72-B229080F0B3F}"/>
                  </a:ext>
                </a:extLst>
              </p:cNvPr>
              <p:cNvSpPr/>
              <p:nvPr/>
            </p:nvSpPr>
            <p:spPr>
              <a:xfrm>
                <a:off x="5097016" y="1772816"/>
                <a:ext cx="288032" cy="288032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A925246F-EE00-47AA-A3C0-FE7D25B1C939}"/>
                  </a:ext>
                </a:extLst>
              </p:cNvPr>
              <p:cNvCxnSpPr>
                <a:stCxn id="58" idx="4"/>
              </p:cNvCxnSpPr>
              <p:nvPr/>
            </p:nvCxnSpPr>
            <p:spPr>
              <a:xfrm>
                <a:off x="5241032" y="2060848"/>
                <a:ext cx="0" cy="36004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B21CFF2A-3A07-4387-A77C-68223BCE07B9}"/>
                  </a:ext>
                </a:extLst>
              </p:cNvPr>
              <p:cNvCxnSpPr/>
              <p:nvPr/>
            </p:nvCxnSpPr>
            <p:spPr>
              <a:xfrm>
                <a:off x="5025008" y="2132856"/>
                <a:ext cx="432048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61" name="직선 연결선 60">
                <a:extLst>
                  <a:ext uri="{FF2B5EF4-FFF2-40B4-BE49-F238E27FC236}">
                    <a16:creationId xmlns:a16="http://schemas.microsoft.com/office/drawing/2014/main" id="{5A30F4EF-2BCA-4E0E-8701-2E9C00345B43}"/>
                  </a:ext>
                </a:extLst>
              </p:cNvPr>
              <p:cNvCxnSpPr/>
              <p:nvPr/>
            </p:nvCxnSpPr>
            <p:spPr>
              <a:xfrm flipH="1">
                <a:off x="5097016" y="2420888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BDA5C90D-0304-4618-84C9-0750AE7A57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41156" y="2420887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6B6451B-4AC1-4C05-B04F-0FE192D15047}"/>
                </a:ext>
              </a:extLst>
            </p:cNvPr>
            <p:cNvSpPr txBox="1"/>
            <p:nvPr/>
          </p:nvSpPr>
          <p:spPr>
            <a:xfrm>
              <a:off x="429645" y="2852935"/>
              <a:ext cx="6709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관리자</a:t>
              </a:r>
            </a:p>
          </p:txBody>
        </p:sp>
      </p:grp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70FE733-9E7C-42DB-9616-840F14BC2DCA}"/>
              </a:ext>
            </a:extLst>
          </p:cNvPr>
          <p:cNvSpPr/>
          <p:nvPr/>
        </p:nvSpPr>
        <p:spPr>
          <a:xfrm>
            <a:off x="6321152" y="1239763"/>
            <a:ext cx="2160240" cy="528558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/>
              <a:t>경기정보</a:t>
            </a: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A2470DFD-0D5C-418F-AAD5-801CA14DAFB6}"/>
              </a:ext>
            </a:extLst>
          </p:cNvPr>
          <p:cNvSpPr/>
          <p:nvPr/>
        </p:nvSpPr>
        <p:spPr>
          <a:xfrm>
            <a:off x="6593430" y="1641688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팀별 성적</a:t>
            </a:r>
            <a:br>
              <a:rPr lang="en-US" altLang="ko-KR" sz="1200" dirty="0"/>
            </a:br>
            <a:r>
              <a:rPr lang="ko-KR" altLang="en-US" sz="1200" dirty="0"/>
              <a:t>조회</a:t>
            </a: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ED53292A-5F2B-48F1-9287-9BFEDFE449AF}"/>
              </a:ext>
            </a:extLst>
          </p:cNvPr>
          <p:cNvSpPr/>
          <p:nvPr/>
        </p:nvSpPr>
        <p:spPr>
          <a:xfrm>
            <a:off x="6593430" y="2350618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경기 결과</a:t>
            </a:r>
            <a:br>
              <a:rPr lang="en-US" altLang="ko-KR" sz="1200" dirty="0"/>
            </a:br>
            <a:r>
              <a:rPr lang="ko-KR" altLang="en-US" sz="1200" dirty="0"/>
              <a:t> 조회</a:t>
            </a: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B90F176C-FDE9-4C1A-9A95-7CE57171BD70}"/>
              </a:ext>
            </a:extLst>
          </p:cNvPr>
          <p:cNvSpPr/>
          <p:nvPr/>
        </p:nvSpPr>
        <p:spPr>
          <a:xfrm>
            <a:off x="6593430" y="3059548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경기 결과</a:t>
            </a:r>
            <a:br>
              <a:rPr lang="en-US" altLang="ko-KR" sz="1200" dirty="0"/>
            </a:br>
            <a:r>
              <a:rPr lang="ko-KR" altLang="en-US" sz="1200" dirty="0"/>
              <a:t> 입력</a:t>
            </a: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903FFCB4-FBCB-4BF2-94DD-FA7E620488D5}"/>
              </a:ext>
            </a:extLst>
          </p:cNvPr>
          <p:cNvSpPr/>
          <p:nvPr/>
        </p:nvSpPr>
        <p:spPr>
          <a:xfrm>
            <a:off x="6593430" y="3768478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경기 결과 </a:t>
            </a:r>
            <a:br>
              <a:rPr lang="en-US" altLang="ko-KR" sz="1200" dirty="0"/>
            </a:br>
            <a:r>
              <a:rPr lang="ko-KR" altLang="en-US" sz="1200" dirty="0"/>
              <a:t>수정</a:t>
            </a: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220F58B8-5596-4F7D-8CAC-50EAC7190778}"/>
              </a:ext>
            </a:extLst>
          </p:cNvPr>
          <p:cNvSpPr/>
          <p:nvPr/>
        </p:nvSpPr>
        <p:spPr>
          <a:xfrm>
            <a:off x="6593430" y="4477408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경기 결과 </a:t>
            </a:r>
            <a:br>
              <a:rPr lang="en-US" altLang="ko-KR" sz="1200" dirty="0"/>
            </a:br>
            <a:r>
              <a:rPr lang="ko-KR" altLang="en-US" sz="1200" dirty="0"/>
              <a:t>삭제</a:t>
            </a: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D0D3520B-A75B-44A4-9687-79913036C53C}"/>
              </a:ext>
            </a:extLst>
          </p:cNvPr>
          <p:cNvSpPr/>
          <p:nvPr/>
        </p:nvSpPr>
        <p:spPr>
          <a:xfrm>
            <a:off x="6593430" y="5186338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경기 결과 </a:t>
            </a:r>
            <a:br>
              <a:rPr lang="en-US" altLang="ko-KR" sz="1200" dirty="0"/>
            </a:br>
            <a:r>
              <a:rPr lang="ko-KR" altLang="en-US" sz="1200" dirty="0"/>
              <a:t>파일 입력</a:t>
            </a:r>
            <a:r>
              <a:rPr lang="en-US" altLang="ko-KR" sz="1200" dirty="0"/>
              <a:t>(csv)</a:t>
            </a: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76A3881D-E883-4989-B5CF-A979630753B9}"/>
              </a:ext>
            </a:extLst>
          </p:cNvPr>
          <p:cNvSpPr/>
          <p:nvPr/>
        </p:nvSpPr>
        <p:spPr>
          <a:xfrm>
            <a:off x="6593430" y="5895268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경기 결과 </a:t>
            </a:r>
            <a:br>
              <a:rPr lang="en-US" altLang="ko-KR" sz="1200" dirty="0"/>
            </a:br>
            <a:r>
              <a:rPr lang="ko-KR" altLang="en-US" sz="1200" dirty="0"/>
              <a:t>파일 출력</a:t>
            </a:r>
            <a:r>
              <a:rPr lang="en-US" altLang="ko-KR" sz="1200" dirty="0"/>
              <a:t>(csv)</a:t>
            </a: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61D656AB-50A0-4260-8B18-3381615E2ECC}"/>
              </a:ext>
            </a:extLst>
          </p:cNvPr>
          <p:cNvCxnSpPr>
            <a:cxnSpLocks/>
            <a:endCxn id="66" idx="2"/>
          </p:cNvCxnSpPr>
          <p:nvPr/>
        </p:nvCxnSpPr>
        <p:spPr>
          <a:xfrm>
            <a:off x="5801342" y="2204864"/>
            <a:ext cx="792088" cy="397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E41802A3-DD40-46E0-929E-D3C48F5BE0C4}"/>
              </a:ext>
            </a:extLst>
          </p:cNvPr>
          <p:cNvCxnSpPr>
            <a:cxnSpLocks/>
            <a:endCxn id="65" idx="2"/>
          </p:cNvCxnSpPr>
          <p:nvPr/>
        </p:nvCxnSpPr>
        <p:spPr>
          <a:xfrm flipV="1">
            <a:off x="5801342" y="1893716"/>
            <a:ext cx="792088" cy="30254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B04B3AEA-42C5-4AE2-A159-4EDA0A292239}"/>
              </a:ext>
            </a:extLst>
          </p:cNvPr>
          <p:cNvCxnSpPr>
            <a:cxnSpLocks/>
          </p:cNvCxnSpPr>
          <p:nvPr/>
        </p:nvCxnSpPr>
        <p:spPr>
          <a:xfrm flipV="1">
            <a:off x="5801342" y="3324463"/>
            <a:ext cx="792088" cy="176272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155B92B3-0D8D-4117-A2A8-94C7097DDC51}"/>
              </a:ext>
            </a:extLst>
          </p:cNvPr>
          <p:cNvCxnSpPr>
            <a:cxnSpLocks/>
            <a:endCxn id="68" idx="2"/>
          </p:cNvCxnSpPr>
          <p:nvPr/>
        </p:nvCxnSpPr>
        <p:spPr>
          <a:xfrm flipV="1">
            <a:off x="5801342" y="4020506"/>
            <a:ext cx="792088" cy="10666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A8BC7B1B-E8E8-4790-B559-2090F1DDD3CB}"/>
              </a:ext>
            </a:extLst>
          </p:cNvPr>
          <p:cNvCxnSpPr>
            <a:cxnSpLocks/>
          </p:cNvCxnSpPr>
          <p:nvPr/>
        </p:nvCxnSpPr>
        <p:spPr>
          <a:xfrm flipV="1">
            <a:off x="5839345" y="4729436"/>
            <a:ext cx="754085" cy="3238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A40C6F37-AB0F-4DE3-B168-320032910E56}"/>
              </a:ext>
            </a:extLst>
          </p:cNvPr>
          <p:cNvCxnSpPr>
            <a:cxnSpLocks/>
            <a:endCxn id="70" idx="2"/>
          </p:cNvCxnSpPr>
          <p:nvPr/>
        </p:nvCxnSpPr>
        <p:spPr>
          <a:xfrm>
            <a:off x="5839345" y="5080614"/>
            <a:ext cx="754085" cy="35775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A7C16842-E513-4433-86E6-D070E09DA2E8}"/>
              </a:ext>
            </a:extLst>
          </p:cNvPr>
          <p:cNvCxnSpPr>
            <a:cxnSpLocks/>
          </p:cNvCxnSpPr>
          <p:nvPr/>
        </p:nvCxnSpPr>
        <p:spPr>
          <a:xfrm>
            <a:off x="5801341" y="5053275"/>
            <a:ext cx="792089" cy="109402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463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/>
          <p:cNvSpPr txBox="1"/>
          <p:nvPr/>
        </p:nvSpPr>
        <p:spPr>
          <a:xfrm>
            <a:off x="715643" y="128826"/>
            <a:ext cx="67104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부문 별 </a:t>
            </a:r>
            <a:r>
              <a:rPr lang="ko-KR" altLang="en-US" sz="4000" b="1" dirty="0" err="1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유스케이스</a:t>
            </a:r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4000" b="1" dirty="0" err="1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다어이그램</a:t>
            </a:r>
            <a:endParaRPr lang="ko-KR" altLang="en-US" sz="4000" b="1" dirty="0">
              <a:solidFill>
                <a:schemeClr val="bg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3DB585-896E-4EFD-9B77-5ED07F3923EA}"/>
              </a:ext>
            </a:extLst>
          </p:cNvPr>
          <p:cNvSpPr txBox="1"/>
          <p:nvPr/>
        </p:nvSpPr>
        <p:spPr>
          <a:xfrm>
            <a:off x="416496" y="1196752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멤버관리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902D68A-2E70-42FE-982A-B66F1040A7C7}"/>
              </a:ext>
            </a:extLst>
          </p:cNvPr>
          <p:cNvCxnSpPr>
            <a:cxnSpLocks/>
          </p:cNvCxnSpPr>
          <p:nvPr/>
        </p:nvCxnSpPr>
        <p:spPr>
          <a:xfrm>
            <a:off x="416496" y="1628800"/>
            <a:ext cx="3240360" cy="0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66E0F53E-D3CF-47D4-BC65-651AE46247A7}"/>
              </a:ext>
            </a:extLst>
          </p:cNvPr>
          <p:cNvSpPr/>
          <p:nvPr/>
        </p:nvSpPr>
        <p:spPr>
          <a:xfrm>
            <a:off x="1408854" y="2276879"/>
            <a:ext cx="2160240" cy="30963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멤버관리</a:t>
            </a: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61BD7CC3-665A-4E2C-9852-5EBEFAEBAD90}"/>
              </a:ext>
            </a:extLst>
          </p:cNvPr>
          <p:cNvGrpSpPr/>
          <p:nvPr/>
        </p:nvGrpSpPr>
        <p:grpSpPr>
          <a:xfrm>
            <a:off x="416497" y="2425887"/>
            <a:ext cx="670927" cy="1141094"/>
            <a:chOff x="429645" y="1988840"/>
            <a:chExt cx="670927" cy="1141094"/>
          </a:xfrm>
        </p:grpSpPr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AF252F45-2BC4-4A60-837B-CB7CCF75C8F8}"/>
                </a:ext>
              </a:extLst>
            </p:cNvPr>
            <p:cNvGrpSpPr/>
            <p:nvPr/>
          </p:nvGrpSpPr>
          <p:grpSpPr>
            <a:xfrm>
              <a:off x="560512" y="1988840"/>
              <a:ext cx="432048" cy="792088"/>
              <a:chOff x="5025008" y="1772816"/>
              <a:chExt cx="432048" cy="792088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1" name="타원 80">
                <a:extLst>
                  <a:ext uri="{FF2B5EF4-FFF2-40B4-BE49-F238E27FC236}">
                    <a16:creationId xmlns:a16="http://schemas.microsoft.com/office/drawing/2014/main" id="{03B148C9-0641-4B80-A9B5-C0F2BE930DEF}"/>
                  </a:ext>
                </a:extLst>
              </p:cNvPr>
              <p:cNvSpPr/>
              <p:nvPr/>
            </p:nvSpPr>
            <p:spPr>
              <a:xfrm>
                <a:off x="5097016" y="1772816"/>
                <a:ext cx="288032" cy="288032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  <p:cxnSp>
            <p:nvCxnSpPr>
              <p:cNvPr id="82" name="직선 연결선 81">
                <a:extLst>
                  <a:ext uri="{FF2B5EF4-FFF2-40B4-BE49-F238E27FC236}">
                    <a16:creationId xmlns:a16="http://schemas.microsoft.com/office/drawing/2014/main" id="{7E974B76-CCCF-4575-AA48-51BA44C5C4D8}"/>
                  </a:ext>
                </a:extLst>
              </p:cNvPr>
              <p:cNvCxnSpPr>
                <a:stCxn id="81" idx="4"/>
              </p:cNvCxnSpPr>
              <p:nvPr/>
            </p:nvCxnSpPr>
            <p:spPr>
              <a:xfrm>
                <a:off x="5241032" y="2060848"/>
                <a:ext cx="0" cy="36004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84" name="직선 연결선 83">
                <a:extLst>
                  <a:ext uri="{FF2B5EF4-FFF2-40B4-BE49-F238E27FC236}">
                    <a16:creationId xmlns:a16="http://schemas.microsoft.com/office/drawing/2014/main" id="{071DC0D0-E851-47A8-9DBB-5644BFBECF40}"/>
                  </a:ext>
                </a:extLst>
              </p:cNvPr>
              <p:cNvCxnSpPr/>
              <p:nvPr/>
            </p:nvCxnSpPr>
            <p:spPr>
              <a:xfrm>
                <a:off x="5025008" y="2132856"/>
                <a:ext cx="432048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85" name="직선 연결선 84">
                <a:extLst>
                  <a:ext uri="{FF2B5EF4-FFF2-40B4-BE49-F238E27FC236}">
                    <a16:creationId xmlns:a16="http://schemas.microsoft.com/office/drawing/2014/main" id="{A3B27F64-0A4A-4D36-9112-2C03FE090D1F}"/>
                  </a:ext>
                </a:extLst>
              </p:cNvPr>
              <p:cNvCxnSpPr/>
              <p:nvPr/>
            </p:nvCxnSpPr>
            <p:spPr>
              <a:xfrm flipH="1">
                <a:off x="5097016" y="2420888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86" name="직선 연결선 85">
                <a:extLst>
                  <a:ext uri="{FF2B5EF4-FFF2-40B4-BE49-F238E27FC236}">
                    <a16:creationId xmlns:a16="http://schemas.microsoft.com/office/drawing/2014/main" id="{195F04F1-78D5-4145-8C96-0860C7C1A8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41156" y="2420887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140C1C8-629C-42C1-A1B2-5790F11A05C9}"/>
                </a:ext>
              </a:extLst>
            </p:cNvPr>
            <p:cNvSpPr txBox="1"/>
            <p:nvPr/>
          </p:nvSpPr>
          <p:spPr>
            <a:xfrm>
              <a:off x="429645" y="2852935"/>
              <a:ext cx="6709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비회원</a:t>
              </a: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B6AB4999-1D28-4FF5-BA6C-345DE8F0B48D}"/>
              </a:ext>
            </a:extLst>
          </p:cNvPr>
          <p:cNvGrpSpPr/>
          <p:nvPr/>
        </p:nvGrpSpPr>
        <p:grpSpPr>
          <a:xfrm>
            <a:off x="416496" y="4122696"/>
            <a:ext cx="670927" cy="1141094"/>
            <a:chOff x="429645" y="1988840"/>
            <a:chExt cx="670927" cy="1141094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6478ED9E-2298-4766-94E0-0264A026193C}"/>
                </a:ext>
              </a:extLst>
            </p:cNvPr>
            <p:cNvGrpSpPr/>
            <p:nvPr/>
          </p:nvGrpSpPr>
          <p:grpSpPr>
            <a:xfrm>
              <a:off x="560512" y="1988840"/>
              <a:ext cx="432048" cy="792088"/>
              <a:chOff x="5025008" y="1772816"/>
              <a:chExt cx="432048" cy="792088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1" name="타원 90">
                <a:extLst>
                  <a:ext uri="{FF2B5EF4-FFF2-40B4-BE49-F238E27FC236}">
                    <a16:creationId xmlns:a16="http://schemas.microsoft.com/office/drawing/2014/main" id="{1109DDA1-D8DA-4746-9BFD-606C8A757762}"/>
                  </a:ext>
                </a:extLst>
              </p:cNvPr>
              <p:cNvSpPr/>
              <p:nvPr/>
            </p:nvSpPr>
            <p:spPr>
              <a:xfrm>
                <a:off x="5097016" y="1772816"/>
                <a:ext cx="288032" cy="288032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  <p:cxnSp>
            <p:nvCxnSpPr>
              <p:cNvPr id="92" name="직선 연결선 91">
                <a:extLst>
                  <a:ext uri="{FF2B5EF4-FFF2-40B4-BE49-F238E27FC236}">
                    <a16:creationId xmlns:a16="http://schemas.microsoft.com/office/drawing/2014/main" id="{46F58DF7-4120-4564-B9EA-59989C650B30}"/>
                  </a:ext>
                </a:extLst>
              </p:cNvPr>
              <p:cNvCxnSpPr>
                <a:stCxn id="91" idx="4"/>
              </p:cNvCxnSpPr>
              <p:nvPr/>
            </p:nvCxnSpPr>
            <p:spPr>
              <a:xfrm>
                <a:off x="5241032" y="2060848"/>
                <a:ext cx="0" cy="36004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93" name="직선 연결선 92">
                <a:extLst>
                  <a:ext uri="{FF2B5EF4-FFF2-40B4-BE49-F238E27FC236}">
                    <a16:creationId xmlns:a16="http://schemas.microsoft.com/office/drawing/2014/main" id="{07D393B9-1C46-474C-8352-AD8C9350DDFF}"/>
                  </a:ext>
                </a:extLst>
              </p:cNvPr>
              <p:cNvCxnSpPr/>
              <p:nvPr/>
            </p:nvCxnSpPr>
            <p:spPr>
              <a:xfrm>
                <a:off x="5025008" y="2132856"/>
                <a:ext cx="432048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94" name="직선 연결선 93">
                <a:extLst>
                  <a:ext uri="{FF2B5EF4-FFF2-40B4-BE49-F238E27FC236}">
                    <a16:creationId xmlns:a16="http://schemas.microsoft.com/office/drawing/2014/main" id="{C3D6BA13-3D28-4C97-9E7E-A42E62A7B08A}"/>
                  </a:ext>
                </a:extLst>
              </p:cNvPr>
              <p:cNvCxnSpPr/>
              <p:nvPr/>
            </p:nvCxnSpPr>
            <p:spPr>
              <a:xfrm flipH="1">
                <a:off x="5097016" y="2420888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95" name="직선 연결선 94">
                <a:extLst>
                  <a:ext uri="{FF2B5EF4-FFF2-40B4-BE49-F238E27FC236}">
                    <a16:creationId xmlns:a16="http://schemas.microsoft.com/office/drawing/2014/main" id="{FCB3E10A-30EF-48CF-AD8F-A4A0364013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41156" y="2420887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</p:grp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F2E78F90-69C0-49E3-83FC-86BE8764EFD8}"/>
                </a:ext>
              </a:extLst>
            </p:cNvPr>
            <p:cNvSpPr txBox="1"/>
            <p:nvPr/>
          </p:nvSpPr>
          <p:spPr>
            <a:xfrm>
              <a:off x="429645" y="2852935"/>
              <a:ext cx="6709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회원</a:t>
              </a:r>
            </a:p>
          </p:txBody>
        </p:sp>
      </p:grpSp>
      <p:sp>
        <p:nvSpPr>
          <p:cNvPr id="96" name="타원 95">
            <a:extLst>
              <a:ext uri="{FF2B5EF4-FFF2-40B4-BE49-F238E27FC236}">
                <a16:creationId xmlns:a16="http://schemas.microsoft.com/office/drawing/2014/main" id="{75113C90-C318-470A-A664-37634A4111C6}"/>
              </a:ext>
            </a:extLst>
          </p:cNvPr>
          <p:cNvSpPr/>
          <p:nvPr/>
        </p:nvSpPr>
        <p:spPr>
          <a:xfrm>
            <a:off x="1696886" y="2780935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회원가입</a:t>
            </a:r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752729A3-5BB6-4CD9-91B5-BE8D2C49D595}"/>
              </a:ext>
            </a:extLst>
          </p:cNvPr>
          <p:cNvSpPr/>
          <p:nvPr/>
        </p:nvSpPr>
        <p:spPr>
          <a:xfrm>
            <a:off x="1696886" y="3618640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로그인</a:t>
            </a:r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F103F2E4-9A32-4F95-A322-33CDF8BD9669}"/>
              </a:ext>
            </a:extLst>
          </p:cNvPr>
          <p:cNvSpPr/>
          <p:nvPr/>
        </p:nvSpPr>
        <p:spPr>
          <a:xfrm>
            <a:off x="1696886" y="4456345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로그아웃</a:t>
            </a:r>
          </a:p>
        </p:txBody>
      </p: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A7DDB6EA-5808-48BB-A955-029D739BD3A3}"/>
              </a:ext>
            </a:extLst>
          </p:cNvPr>
          <p:cNvCxnSpPr>
            <a:endCxn id="96" idx="2"/>
          </p:cNvCxnSpPr>
          <p:nvPr/>
        </p:nvCxnSpPr>
        <p:spPr>
          <a:xfrm>
            <a:off x="1084816" y="2852943"/>
            <a:ext cx="612070" cy="1800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39353121-F5B4-441C-AE20-64496F9E21D1}"/>
              </a:ext>
            </a:extLst>
          </p:cNvPr>
          <p:cNvCxnSpPr>
            <a:cxnSpLocks/>
          </p:cNvCxnSpPr>
          <p:nvPr/>
        </p:nvCxnSpPr>
        <p:spPr>
          <a:xfrm flipV="1">
            <a:off x="1066814" y="3900630"/>
            <a:ext cx="630072" cy="69011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9B3EBFDD-9488-4DF9-BA6B-51A4947EF949}"/>
              </a:ext>
            </a:extLst>
          </p:cNvPr>
          <p:cNvCxnSpPr>
            <a:cxnSpLocks/>
            <a:endCxn id="98" idx="2"/>
          </p:cNvCxnSpPr>
          <p:nvPr/>
        </p:nvCxnSpPr>
        <p:spPr>
          <a:xfrm>
            <a:off x="1084816" y="4590748"/>
            <a:ext cx="612070" cy="11762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5" name="표 15">
            <a:extLst>
              <a:ext uri="{FF2B5EF4-FFF2-40B4-BE49-F238E27FC236}">
                <a16:creationId xmlns:a16="http://schemas.microsoft.com/office/drawing/2014/main" id="{41B65BA5-D623-4149-BED5-51BAAF325A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989867"/>
              </p:ext>
            </p:extLst>
          </p:nvPr>
        </p:nvGraphicFramePr>
        <p:xfrm>
          <a:off x="3857126" y="1628800"/>
          <a:ext cx="5776394" cy="46804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6117">
                  <a:extLst>
                    <a:ext uri="{9D8B030D-6E8A-4147-A177-3AD203B41FA5}">
                      <a16:colId xmlns:a16="http://schemas.microsoft.com/office/drawing/2014/main" val="1060915945"/>
                    </a:ext>
                  </a:extLst>
                </a:gridCol>
                <a:gridCol w="1108611">
                  <a:extLst>
                    <a:ext uri="{9D8B030D-6E8A-4147-A177-3AD203B41FA5}">
                      <a16:colId xmlns:a16="http://schemas.microsoft.com/office/drawing/2014/main" val="1596476968"/>
                    </a:ext>
                  </a:extLst>
                </a:gridCol>
                <a:gridCol w="3581666">
                  <a:extLst>
                    <a:ext uri="{9D8B030D-6E8A-4147-A177-3AD203B41FA5}">
                      <a16:colId xmlns:a16="http://schemas.microsoft.com/office/drawing/2014/main" val="1611338760"/>
                    </a:ext>
                  </a:extLst>
                </a:gridCol>
              </a:tblGrid>
              <a:tr h="9360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대상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기능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특징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455779"/>
                  </a:ext>
                </a:extLst>
              </a:tr>
              <a:tr h="124812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회원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로그인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시스템 사용 인증을 위한</a:t>
                      </a:r>
                      <a:endParaRPr lang="en-US" altLang="ko-KR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    </a:t>
                      </a:r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회원 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3720112"/>
                  </a:ext>
                </a:extLst>
              </a:tr>
              <a:tr h="12481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로그아웃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시스템 사용 후 기능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213998"/>
                  </a:ext>
                </a:extLst>
              </a:tr>
              <a:tr h="12481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비회원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회원가입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사용자가 시스템 활용을 위해 회원 등록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2365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09602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/>
          <p:cNvSpPr txBox="1"/>
          <p:nvPr/>
        </p:nvSpPr>
        <p:spPr>
          <a:xfrm>
            <a:off x="715643" y="128826"/>
            <a:ext cx="67104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부문 별 </a:t>
            </a:r>
            <a:r>
              <a:rPr lang="ko-KR" altLang="en-US" sz="4000" b="1" dirty="0" err="1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유스케이스</a:t>
            </a:r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4000" b="1" dirty="0" err="1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다어이그램</a:t>
            </a:r>
            <a:endParaRPr lang="ko-KR" altLang="en-US" sz="4000" b="1" dirty="0">
              <a:solidFill>
                <a:schemeClr val="bg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3DB585-896E-4EFD-9B77-5ED07F3923EA}"/>
              </a:ext>
            </a:extLst>
          </p:cNvPr>
          <p:cNvSpPr txBox="1"/>
          <p:nvPr/>
        </p:nvSpPr>
        <p:spPr>
          <a:xfrm>
            <a:off x="272480" y="1052736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경기정보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902D68A-2E70-42FE-982A-B66F1040A7C7}"/>
              </a:ext>
            </a:extLst>
          </p:cNvPr>
          <p:cNvCxnSpPr>
            <a:cxnSpLocks/>
          </p:cNvCxnSpPr>
          <p:nvPr/>
        </p:nvCxnSpPr>
        <p:spPr>
          <a:xfrm>
            <a:off x="272480" y="1484784"/>
            <a:ext cx="3240360" cy="0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5" name="표 15">
            <a:extLst>
              <a:ext uri="{FF2B5EF4-FFF2-40B4-BE49-F238E27FC236}">
                <a16:creationId xmlns:a16="http://schemas.microsoft.com/office/drawing/2014/main" id="{41B65BA5-D623-4149-BED5-51BAAF325A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1618244"/>
              </p:ext>
            </p:extLst>
          </p:nvPr>
        </p:nvGraphicFramePr>
        <p:xfrm>
          <a:off x="3857126" y="1412776"/>
          <a:ext cx="5776394" cy="5275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6117">
                  <a:extLst>
                    <a:ext uri="{9D8B030D-6E8A-4147-A177-3AD203B41FA5}">
                      <a16:colId xmlns:a16="http://schemas.microsoft.com/office/drawing/2014/main" val="1060915945"/>
                    </a:ext>
                  </a:extLst>
                </a:gridCol>
                <a:gridCol w="1108611">
                  <a:extLst>
                    <a:ext uri="{9D8B030D-6E8A-4147-A177-3AD203B41FA5}">
                      <a16:colId xmlns:a16="http://schemas.microsoft.com/office/drawing/2014/main" val="1596476968"/>
                    </a:ext>
                  </a:extLst>
                </a:gridCol>
                <a:gridCol w="3581666">
                  <a:extLst>
                    <a:ext uri="{9D8B030D-6E8A-4147-A177-3AD203B41FA5}">
                      <a16:colId xmlns:a16="http://schemas.microsoft.com/office/drawing/2014/main" val="1611338760"/>
                    </a:ext>
                  </a:extLst>
                </a:gridCol>
              </a:tblGrid>
              <a:tr h="9360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대상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기능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특징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455779"/>
                  </a:ext>
                </a:extLst>
              </a:tr>
              <a:tr h="6178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회원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팀별 성적 </a:t>
                      </a:r>
                      <a:endParaRPr lang="en-US" altLang="ko-KR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DB</a:t>
                      </a: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에 저장된 팀의 시즌 별 성적정보 조회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3720112"/>
                  </a:ext>
                </a:extLst>
              </a:tr>
              <a:tr h="617864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경기 결과 </a:t>
                      </a:r>
                      <a:endParaRPr lang="en-US" altLang="ko-KR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해당 일자의 경기 결과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213998"/>
                  </a:ext>
                </a:extLst>
              </a:tr>
              <a:tr h="617864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관리자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경기 결과 </a:t>
                      </a:r>
                      <a:endParaRPr lang="en-US" altLang="ko-KR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직접 경기의 결과를 입력가능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236523"/>
                  </a:ext>
                </a:extLst>
              </a:tr>
              <a:tr h="6178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경기 결과</a:t>
                      </a:r>
                      <a:endParaRPr lang="en-US" altLang="ko-KR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수정</a:t>
                      </a:r>
                      <a:endParaRPr lang="en-US" altLang="ko-KR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특정 경기의 결과 수정과 경기 기록 수정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5906101"/>
                  </a:ext>
                </a:extLst>
              </a:tr>
              <a:tr h="6178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경기 결과</a:t>
                      </a:r>
                      <a:endParaRPr lang="en-US" altLang="ko-KR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삭제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특정 경기의 결과 데이터와 경기기록 제거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888974"/>
                  </a:ext>
                </a:extLst>
              </a:tr>
              <a:tr h="6178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경기 결과</a:t>
                      </a:r>
                      <a:endParaRPr lang="en-US" altLang="ko-KR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파일 입력</a:t>
                      </a:r>
                      <a:endParaRPr lang="en-US" altLang="ko-KR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1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(</a:t>
                      </a:r>
                      <a:r>
                        <a:rPr lang="en-US" altLang="ko-KR" sz="1100" dirty="0" err="1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cvs</a:t>
                      </a:r>
                      <a:r>
                        <a:rPr lang="en-US" altLang="ko-KR" sz="11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)</a:t>
                      </a:r>
                      <a:endParaRPr lang="ko-KR" altLang="en-US" sz="11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DB</a:t>
                      </a: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에 저장된 경기 정보를 정형 </a:t>
                      </a: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Data</a:t>
                      </a: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화 된 </a:t>
                      </a: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csv</a:t>
                      </a: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로 저장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469381"/>
                  </a:ext>
                </a:extLst>
              </a:tr>
              <a:tr h="6178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경기 결과</a:t>
                      </a:r>
                      <a:endParaRPr lang="en-US" altLang="ko-KR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파일 출력</a:t>
                      </a:r>
                      <a:endParaRPr lang="en-US" altLang="ko-KR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1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(</a:t>
                      </a:r>
                      <a:r>
                        <a:rPr lang="en-US" altLang="ko-KR" sz="1100" dirty="0" err="1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cvs</a:t>
                      </a:r>
                      <a:r>
                        <a:rPr lang="en-US" altLang="ko-KR" sz="11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)</a:t>
                      </a:r>
                      <a:endParaRPr lang="ko-KR" altLang="en-US" sz="11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csv</a:t>
                      </a: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 파일을 읽어와 </a:t>
                      </a: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DB</a:t>
                      </a: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에 데이터 정보 입력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76621"/>
                  </a:ext>
                </a:extLst>
              </a:tr>
            </a:tbl>
          </a:graphicData>
        </a:graphic>
      </p:graphicFrame>
      <p:grpSp>
        <p:nvGrpSpPr>
          <p:cNvPr id="29" name="그룹 28">
            <a:extLst>
              <a:ext uri="{FF2B5EF4-FFF2-40B4-BE49-F238E27FC236}">
                <a16:creationId xmlns:a16="http://schemas.microsoft.com/office/drawing/2014/main" id="{903E33AF-4C0F-445E-9867-1C916A76B2C1}"/>
              </a:ext>
            </a:extLst>
          </p:cNvPr>
          <p:cNvGrpSpPr/>
          <p:nvPr/>
        </p:nvGrpSpPr>
        <p:grpSpPr>
          <a:xfrm>
            <a:off x="307878" y="1841330"/>
            <a:ext cx="670927" cy="1141094"/>
            <a:chOff x="429645" y="1988840"/>
            <a:chExt cx="670927" cy="1141094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EA5A37D9-78BF-43D5-AD6E-F9F5F0B7D15E}"/>
                </a:ext>
              </a:extLst>
            </p:cNvPr>
            <p:cNvGrpSpPr/>
            <p:nvPr/>
          </p:nvGrpSpPr>
          <p:grpSpPr>
            <a:xfrm>
              <a:off x="560512" y="1988840"/>
              <a:ext cx="432048" cy="792088"/>
              <a:chOff x="5025008" y="1772816"/>
              <a:chExt cx="432048" cy="792088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F5F4A3A3-B06E-4449-A646-E3BAB49BA199}"/>
                  </a:ext>
                </a:extLst>
              </p:cNvPr>
              <p:cNvSpPr/>
              <p:nvPr/>
            </p:nvSpPr>
            <p:spPr>
              <a:xfrm>
                <a:off x="5097016" y="1772816"/>
                <a:ext cx="288032" cy="288032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E7413E6E-E7C0-4E2C-92CE-39FE2D1846E1}"/>
                  </a:ext>
                </a:extLst>
              </p:cNvPr>
              <p:cNvCxnSpPr>
                <a:stCxn id="32" idx="4"/>
              </p:cNvCxnSpPr>
              <p:nvPr/>
            </p:nvCxnSpPr>
            <p:spPr>
              <a:xfrm>
                <a:off x="5241032" y="2060848"/>
                <a:ext cx="0" cy="36004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7E072A3D-5E35-447E-A98F-1974DB8B4EFB}"/>
                  </a:ext>
                </a:extLst>
              </p:cNvPr>
              <p:cNvCxnSpPr/>
              <p:nvPr/>
            </p:nvCxnSpPr>
            <p:spPr>
              <a:xfrm>
                <a:off x="5025008" y="2132856"/>
                <a:ext cx="432048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8825DE2D-F1BE-47C3-BA53-B978F30EEC5C}"/>
                  </a:ext>
                </a:extLst>
              </p:cNvPr>
              <p:cNvCxnSpPr/>
              <p:nvPr/>
            </p:nvCxnSpPr>
            <p:spPr>
              <a:xfrm flipH="1">
                <a:off x="5097016" y="2420888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FA9B1911-2A48-4661-95E4-785C70FA24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41156" y="2420887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E3D94FC-B1E7-4A22-86E9-E37C33E0D403}"/>
                </a:ext>
              </a:extLst>
            </p:cNvPr>
            <p:cNvSpPr txBox="1"/>
            <p:nvPr/>
          </p:nvSpPr>
          <p:spPr>
            <a:xfrm>
              <a:off x="429645" y="2852935"/>
              <a:ext cx="6709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회원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D422104C-45BB-4900-9C92-92A1188FD1A1}"/>
              </a:ext>
            </a:extLst>
          </p:cNvPr>
          <p:cNvGrpSpPr/>
          <p:nvPr/>
        </p:nvGrpSpPr>
        <p:grpSpPr>
          <a:xfrm>
            <a:off x="307878" y="4792149"/>
            <a:ext cx="670927" cy="1141094"/>
            <a:chOff x="429645" y="1988840"/>
            <a:chExt cx="670927" cy="1141094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C9CDBA17-C607-4F77-BC3A-60E85558E3D2}"/>
                </a:ext>
              </a:extLst>
            </p:cNvPr>
            <p:cNvGrpSpPr/>
            <p:nvPr/>
          </p:nvGrpSpPr>
          <p:grpSpPr>
            <a:xfrm>
              <a:off x="560512" y="1988840"/>
              <a:ext cx="432048" cy="792088"/>
              <a:chOff x="5025008" y="1772816"/>
              <a:chExt cx="432048" cy="792088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01558E41-3066-44D8-B0E6-926A0D0FE5E6}"/>
                  </a:ext>
                </a:extLst>
              </p:cNvPr>
              <p:cNvSpPr/>
              <p:nvPr/>
            </p:nvSpPr>
            <p:spPr>
              <a:xfrm>
                <a:off x="5097016" y="1772816"/>
                <a:ext cx="288032" cy="288032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BE23DDD2-704B-41C6-8B75-06F3B80A4C09}"/>
                  </a:ext>
                </a:extLst>
              </p:cNvPr>
              <p:cNvCxnSpPr>
                <a:stCxn id="40" idx="4"/>
              </p:cNvCxnSpPr>
              <p:nvPr/>
            </p:nvCxnSpPr>
            <p:spPr>
              <a:xfrm>
                <a:off x="5241032" y="2060848"/>
                <a:ext cx="0" cy="36004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42" name="직선 연결선 41">
                <a:extLst>
                  <a:ext uri="{FF2B5EF4-FFF2-40B4-BE49-F238E27FC236}">
                    <a16:creationId xmlns:a16="http://schemas.microsoft.com/office/drawing/2014/main" id="{FF9EBFC4-DC7F-4192-BBD0-33CADB91BBA4}"/>
                  </a:ext>
                </a:extLst>
              </p:cNvPr>
              <p:cNvCxnSpPr/>
              <p:nvPr/>
            </p:nvCxnSpPr>
            <p:spPr>
              <a:xfrm>
                <a:off x="5025008" y="2132856"/>
                <a:ext cx="432048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43" name="직선 연결선 42">
                <a:extLst>
                  <a:ext uri="{FF2B5EF4-FFF2-40B4-BE49-F238E27FC236}">
                    <a16:creationId xmlns:a16="http://schemas.microsoft.com/office/drawing/2014/main" id="{E74951EE-4E3D-4E7C-B6DC-0CCA727F164E}"/>
                  </a:ext>
                </a:extLst>
              </p:cNvPr>
              <p:cNvCxnSpPr/>
              <p:nvPr/>
            </p:nvCxnSpPr>
            <p:spPr>
              <a:xfrm flipH="1">
                <a:off x="5097016" y="2420888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44" name="직선 연결선 43">
                <a:extLst>
                  <a:ext uri="{FF2B5EF4-FFF2-40B4-BE49-F238E27FC236}">
                    <a16:creationId xmlns:a16="http://schemas.microsoft.com/office/drawing/2014/main" id="{FB16F0F7-CC89-4457-9382-1F999E0084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41156" y="2420887"/>
                <a:ext cx="144016" cy="144016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179AACF-654E-4A51-BAA3-B120B22AEF95}"/>
                </a:ext>
              </a:extLst>
            </p:cNvPr>
            <p:cNvSpPr txBox="1"/>
            <p:nvPr/>
          </p:nvSpPr>
          <p:spPr>
            <a:xfrm>
              <a:off x="429645" y="2852935"/>
              <a:ext cx="6709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관리자</a:t>
              </a:r>
            </a:p>
          </p:txBody>
        </p: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5A5AA49-ED16-4068-9251-7F7CC9BCBB0A}"/>
              </a:ext>
            </a:extLst>
          </p:cNvPr>
          <p:cNvSpPr/>
          <p:nvPr/>
        </p:nvSpPr>
        <p:spPr>
          <a:xfrm>
            <a:off x="1496616" y="1412776"/>
            <a:ext cx="2160240" cy="528558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경기정보</a:t>
            </a: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D73444FF-B8A1-4B75-B250-25582148ECD0}"/>
              </a:ext>
            </a:extLst>
          </p:cNvPr>
          <p:cNvSpPr/>
          <p:nvPr/>
        </p:nvSpPr>
        <p:spPr>
          <a:xfrm>
            <a:off x="1768894" y="1814701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팀별 성적</a:t>
            </a:r>
            <a:br>
              <a:rPr lang="en-US" altLang="ko-KR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조회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E78784B1-C912-4DBF-8C25-492038EF478E}"/>
              </a:ext>
            </a:extLst>
          </p:cNvPr>
          <p:cNvSpPr/>
          <p:nvPr/>
        </p:nvSpPr>
        <p:spPr>
          <a:xfrm>
            <a:off x="1768894" y="2523631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경기 결과</a:t>
            </a:r>
            <a:br>
              <a:rPr lang="en-US" altLang="ko-KR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조회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040095E-9D47-428F-A297-B8BA633B19B0}"/>
              </a:ext>
            </a:extLst>
          </p:cNvPr>
          <p:cNvSpPr/>
          <p:nvPr/>
        </p:nvSpPr>
        <p:spPr>
          <a:xfrm>
            <a:off x="1768894" y="3232561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경기 결과</a:t>
            </a:r>
            <a:br>
              <a:rPr lang="en-US" altLang="ko-KR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입력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6841374B-ADAF-4DFA-B564-2317482F82D8}"/>
              </a:ext>
            </a:extLst>
          </p:cNvPr>
          <p:cNvSpPr/>
          <p:nvPr/>
        </p:nvSpPr>
        <p:spPr>
          <a:xfrm>
            <a:off x="1768894" y="3941491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경기 결과 </a:t>
            </a:r>
            <a:br>
              <a:rPr lang="en-US" altLang="ko-KR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수정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6471C053-2AC5-4E86-B23E-DFCFBE79505A}"/>
              </a:ext>
            </a:extLst>
          </p:cNvPr>
          <p:cNvSpPr/>
          <p:nvPr/>
        </p:nvSpPr>
        <p:spPr>
          <a:xfrm>
            <a:off x="1768894" y="4650421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경기 결과 </a:t>
            </a:r>
            <a:br>
              <a:rPr lang="en-US" altLang="ko-KR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삭제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A84650E-5CB0-46BA-B9D0-0B022F84F075}"/>
              </a:ext>
            </a:extLst>
          </p:cNvPr>
          <p:cNvSpPr/>
          <p:nvPr/>
        </p:nvSpPr>
        <p:spPr>
          <a:xfrm>
            <a:off x="1768894" y="5359351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경기 결과 </a:t>
            </a:r>
            <a:br>
              <a:rPr lang="en-US" altLang="ko-KR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파일 입력</a:t>
            </a:r>
            <a:r>
              <a:rPr lang="en-US" altLang="ko-KR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(csv)</a:t>
            </a: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6F68E8CE-29CC-44C4-843D-C8234F2CD6ED}"/>
              </a:ext>
            </a:extLst>
          </p:cNvPr>
          <p:cNvSpPr/>
          <p:nvPr/>
        </p:nvSpPr>
        <p:spPr>
          <a:xfrm>
            <a:off x="1768894" y="6068281"/>
            <a:ext cx="1584176" cy="50405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경기 결과 </a:t>
            </a:r>
            <a:br>
              <a:rPr lang="en-US" altLang="ko-KR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파일 출력</a:t>
            </a:r>
            <a:r>
              <a:rPr lang="en-US" altLang="ko-KR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(csv)</a:t>
            </a: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847ED44E-67AE-44CD-BD15-49DF6625D8DE}"/>
              </a:ext>
            </a:extLst>
          </p:cNvPr>
          <p:cNvCxnSpPr>
            <a:cxnSpLocks/>
            <a:endCxn id="47" idx="2"/>
          </p:cNvCxnSpPr>
          <p:nvPr/>
        </p:nvCxnSpPr>
        <p:spPr>
          <a:xfrm>
            <a:off x="976806" y="2377877"/>
            <a:ext cx="792088" cy="397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7F7FC063-FF85-4E35-A04B-5E30D5890E45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976806" y="2066729"/>
            <a:ext cx="792088" cy="30254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2869F892-53D4-49C8-A4A3-75E3BF8251AD}"/>
              </a:ext>
            </a:extLst>
          </p:cNvPr>
          <p:cNvCxnSpPr>
            <a:cxnSpLocks/>
          </p:cNvCxnSpPr>
          <p:nvPr/>
        </p:nvCxnSpPr>
        <p:spPr>
          <a:xfrm flipV="1">
            <a:off x="976806" y="3497476"/>
            <a:ext cx="792088" cy="176272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6BD7E396-01EC-4467-B1C0-3F0991B745CC}"/>
              </a:ext>
            </a:extLst>
          </p:cNvPr>
          <p:cNvCxnSpPr>
            <a:cxnSpLocks/>
            <a:endCxn id="49" idx="2"/>
          </p:cNvCxnSpPr>
          <p:nvPr/>
        </p:nvCxnSpPr>
        <p:spPr>
          <a:xfrm flipV="1">
            <a:off x="976806" y="4193519"/>
            <a:ext cx="792088" cy="10666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28024671-A532-4956-B54B-D01BA7E4CD0A}"/>
              </a:ext>
            </a:extLst>
          </p:cNvPr>
          <p:cNvCxnSpPr>
            <a:cxnSpLocks/>
          </p:cNvCxnSpPr>
          <p:nvPr/>
        </p:nvCxnSpPr>
        <p:spPr>
          <a:xfrm flipV="1">
            <a:off x="1014809" y="4902449"/>
            <a:ext cx="754085" cy="3238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EBEA7F31-8750-4B7A-A1FD-5E11DC6212F4}"/>
              </a:ext>
            </a:extLst>
          </p:cNvPr>
          <p:cNvCxnSpPr>
            <a:cxnSpLocks/>
            <a:endCxn id="51" idx="2"/>
          </p:cNvCxnSpPr>
          <p:nvPr/>
        </p:nvCxnSpPr>
        <p:spPr>
          <a:xfrm>
            <a:off x="1014809" y="5253627"/>
            <a:ext cx="754085" cy="35775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D93BCD96-2067-4583-A157-667B83A635A6}"/>
              </a:ext>
            </a:extLst>
          </p:cNvPr>
          <p:cNvCxnSpPr>
            <a:cxnSpLocks/>
          </p:cNvCxnSpPr>
          <p:nvPr/>
        </p:nvCxnSpPr>
        <p:spPr>
          <a:xfrm>
            <a:off x="976805" y="5226288"/>
            <a:ext cx="792089" cy="109402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617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32256" y="2369462"/>
            <a:ext cx="5976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EC7C2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데이터베이스 모델링</a:t>
            </a:r>
            <a:endParaRPr lang="en-US" altLang="ko-KR" sz="2000" b="1" dirty="0">
              <a:solidFill>
                <a:srgbClr val="EC7C2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992560" y="3136466"/>
            <a:ext cx="7907830" cy="91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15643" y="128826"/>
            <a:ext cx="57470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Chapter.4</a:t>
            </a:r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4000" b="1" dirty="0" err="1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기술아키텍쳐</a:t>
            </a:r>
            <a:endParaRPr lang="en-US" altLang="ko-KR" sz="4000" b="1" dirty="0">
              <a:solidFill>
                <a:schemeClr val="bg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78315" y="2159206"/>
            <a:ext cx="877146" cy="82062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01</a:t>
            </a:r>
            <a:endParaRPr lang="ko-KR" altLang="en-US" sz="28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3882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/>
          <p:cNvSpPr txBox="1"/>
          <p:nvPr/>
        </p:nvSpPr>
        <p:spPr>
          <a:xfrm>
            <a:off x="715643" y="128826"/>
            <a:ext cx="45592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데이터베이스 모델링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43B51F-145D-4A69-ADAA-73CEB870F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600" y="1700808"/>
            <a:ext cx="6984776" cy="4408758"/>
          </a:xfrm>
          <a:prstGeom prst="rect">
            <a:avLst/>
          </a:prstGeom>
        </p:spPr>
      </p:pic>
      <p:sp>
        <p:nvSpPr>
          <p:cNvPr id="2" name="설명선: 선 1">
            <a:extLst>
              <a:ext uri="{FF2B5EF4-FFF2-40B4-BE49-F238E27FC236}">
                <a16:creationId xmlns:a16="http://schemas.microsoft.com/office/drawing/2014/main" id="{FBF34061-3EBF-416B-981D-8562361973BE}"/>
              </a:ext>
            </a:extLst>
          </p:cNvPr>
          <p:cNvSpPr/>
          <p:nvPr/>
        </p:nvSpPr>
        <p:spPr>
          <a:xfrm>
            <a:off x="8337376" y="2636912"/>
            <a:ext cx="1368152" cy="432048"/>
          </a:xfrm>
          <a:prstGeom prst="borderCallout1">
            <a:avLst>
              <a:gd name="adj1" fmla="val 50926"/>
              <a:gd name="adj2" fmla="val -325"/>
              <a:gd name="adj3" fmla="val 46004"/>
              <a:gd name="adj4" fmla="val -15453"/>
            </a:avLst>
          </a:prstGeom>
          <a:ln>
            <a:solidFill>
              <a:srgbClr val="EC7C2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USER </a:t>
            </a:r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 테이블</a:t>
            </a:r>
          </a:p>
        </p:txBody>
      </p:sp>
      <p:sp>
        <p:nvSpPr>
          <p:cNvPr id="5" name="설명선: 선 4">
            <a:extLst>
              <a:ext uri="{FF2B5EF4-FFF2-40B4-BE49-F238E27FC236}">
                <a16:creationId xmlns:a16="http://schemas.microsoft.com/office/drawing/2014/main" id="{DC0A486D-E844-488D-B60D-52FEA96232E5}"/>
              </a:ext>
            </a:extLst>
          </p:cNvPr>
          <p:cNvSpPr/>
          <p:nvPr/>
        </p:nvSpPr>
        <p:spPr>
          <a:xfrm>
            <a:off x="7617296" y="5013176"/>
            <a:ext cx="2088232" cy="288032"/>
          </a:xfrm>
          <a:prstGeom prst="borderCallout1">
            <a:avLst>
              <a:gd name="adj1" fmla="val 50926"/>
              <a:gd name="adj2" fmla="val -325"/>
              <a:gd name="adj3" fmla="val 46004"/>
              <a:gd name="adj4" fmla="val -15453"/>
            </a:avLst>
          </a:prstGeom>
          <a:ln>
            <a:solidFill>
              <a:srgbClr val="EC7C2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팀의 해당 시즌의 성적 정보</a:t>
            </a:r>
          </a:p>
        </p:txBody>
      </p:sp>
      <p:sp>
        <p:nvSpPr>
          <p:cNvPr id="6" name="설명선: 선 5">
            <a:extLst>
              <a:ext uri="{FF2B5EF4-FFF2-40B4-BE49-F238E27FC236}">
                <a16:creationId xmlns:a16="http://schemas.microsoft.com/office/drawing/2014/main" id="{FC8025A6-829E-4687-A273-73EC6517DBFC}"/>
              </a:ext>
            </a:extLst>
          </p:cNvPr>
          <p:cNvSpPr/>
          <p:nvPr/>
        </p:nvSpPr>
        <p:spPr>
          <a:xfrm>
            <a:off x="2000672" y="5965550"/>
            <a:ext cx="936104" cy="288032"/>
          </a:xfrm>
          <a:prstGeom prst="borderCallout1">
            <a:avLst>
              <a:gd name="adj1" fmla="val 1322"/>
              <a:gd name="adj2" fmla="val 76760"/>
              <a:gd name="adj3" fmla="val -73045"/>
              <a:gd name="adj4" fmla="val 91737"/>
            </a:avLst>
          </a:prstGeom>
          <a:ln>
            <a:solidFill>
              <a:srgbClr val="EC7C2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팀의 정보</a:t>
            </a:r>
          </a:p>
        </p:txBody>
      </p:sp>
      <p:sp>
        <p:nvSpPr>
          <p:cNvPr id="7" name="설명선: 선 6">
            <a:extLst>
              <a:ext uri="{FF2B5EF4-FFF2-40B4-BE49-F238E27FC236}">
                <a16:creationId xmlns:a16="http://schemas.microsoft.com/office/drawing/2014/main" id="{E32C40B2-A5BE-4F56-AA82-1DB52E0FE896}"/>
              </a:ext>
            </a:extLst>
          </p:cNvPr>
          <p:cNvSpPr/>
          <p:nvPr/>
        </p:nvSpPr>
        <p:spPr>
          <a:xfrm>
            <a:off x="247590" y="1268760"/>
            <a:ext cx="1465049" cy="288032"/>
          </a:xfrm>
          <a:prstGeom prst="borderCallout1">
            <a:avLst>
              <a:gd name="adj1" fmla="val 100530"/>
              <a:gd name="adj2" fmla="val 84900"/>
              <a:gd name="adj3" fmla="val 191509"/>
              <a:gd name="adj4" fmla="val 126333"/>
            </a:avLst>
          </a:prstGeom>
          <a:ln>
            <a:solidFill>
              <a:srgbClr val="EC7C2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경기에 대한 정보</a:t>
            </a:r>
          </a:p>
        </p:txBody>
      </p:sp>
    </p:spTree>
    <p:extLst>
      <p:ext uri="{BB962C8B-B14F-4D97-AF65-F5344CB8AC3E}">
        <p14:creationId xmlns:p14="http://schemas.microsoft.com/office/powerpoint/2010/main" val="3330245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/>
          <p:cNvSpPr txBox="1"/>
          <p:nvPr/>
        </p:nvSpPr>
        <p:spPr>
          <a:xfrm>
            <a:off x="715643" y="128826"/>
            <a:ext cx="3145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테이블 명세서</a:t>
            </a:r>
          </a:p>
        </p:txBody>
      </p:sp>
      <p:graphicFrame>
        <p:nvGraphicFramePr>
          <p:cNvPr id="8" name="표 15">
            <a:extLst>
              <a:ext uri="{FF2B5EF4-FFF2-40B4-BE49-F238E27FC236}">
                <a16:creationId xmlns:a16="http://schemas.microsoft.com/office/drawing/2014/main" id="{9EEF19BA-D50D-42DA-9BDE-AB2A82583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7333425"/>
              </p:ext>
            </p:extLst>
          </p:nvPr>
        </p:nvGraphicFramePr>
        <p:xfrm>
          <a:off x="488504" y="1937234"/>
          <a:ext cx="8701854" cy="2448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6182">
                  <a:extLst>
                    <a:ext uri="{9D8B030D-6E8A-4147-A177-3AD203B41FA5}">
                      <a16:colId xmlns:a16="http://schemas.microsoft.com/office/drawing/2014/main" val="1060915945"/>
                    </a:ext>
                  </a:extLst>
                </a:gridCol>
                <a:gridCol w="1670068">
                  <a:extLst>
                    <a:ext uri="{9D8B030D-6E8A-4147-A177-3AD203B41FA5}">
                      <a16:colId xmlns:a16="http://schemas.microsoft.com/office/drawing/2014/main" val="1596476968"/>
                    </a:ext>
                  </a:extLst>
                </a:gridCol>
                <a:gridCol w="2697802">
                  <a:extLst>
                    <a:ext uri="{9D8B030D-6E8A-4147-A177-3AD203B41FA5}">
                      <a16:colId xmlns:a16="http://schemas.microsoft.com/office/drawing/2014/main" val="1611338760"/>
                    </a:ext>
                  </a:extLst>
                </a:gridCol>
                <a:gridCol w="2697802">
                  <a:extLst>
                    <a:ext uri="{9D8B030D-6E8A-4147-A177-3AD203B41FA5}">
                      <a16:colId xmlns:a16="http://schemas.microsoft.com/office/drawing/2014/main" val="3197120706"/>
                    </a:ext>
                  </a:extLst>
                </a:gridCol>
              </a:tblGrid>
              <a:tr h="6120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테이블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열이름</a:t>
                      </a:r>
                      <a:endParaRPr lang="ko-KR" altLang="en-US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특징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비고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455779"/>
                  </a:ext>
                </a:extLst>
              </a:tr>
              <a:tr h="612068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pUser</a:t>
                      </a:r>
                      <a:endParaRPr lang="ko-KR" altLang="en-US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USER_ID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DB</a:t>
                      </a: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에 저장된 팀의 시즌 별 성적정보 조회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PRIMARY KEY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3720112"/>
                  </a:ext>
                </a:extLst>
              </a:tr>
              <a:tr h="61206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UPASSWORD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해당 일자의 경기 결과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213998"/>
                  </a:ext>
                </a:extLst>
              </a:tr>
              <a:tr h="6120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UNAME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USER</a:t>
                      </a: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의 이름</a:t>
                      </a: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(</a:t>
                      </a: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개인정보</a:t>
                      </a: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)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177088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5BFC69D0-027C-4037-BC6E-E5A699B16FA1}"/>
              </a:ext>
            </a:extLst>
          </p:cNvPr>
          <p:cNvSpPr/>
          <p:nvPr/>
        </p:nvSpPr>
        <p:spPr>
          <a:xfrm>
            <a:off x="493490" y="1412776"/>
            <a:ext cx="2952328" cy="3960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회원 테이블</a:t>
            </a:r>
          </a:p>
        </p:txBody>
      </p:sp>
    </p:spTree>
    <p:extLst>
      <p:ext uri="{BB962C8B-B14F-4D97-AF65-F5344CB8AC3E}">
        <p14:creationId xmlns:p14="http://schemas.microsoft.com/office/powerpoint/2010/main" val="3032309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/>
          <p:cNvSpPr txBox="1"/>
          <p:nvPr/>
        </p:nvSpPr>
        <p:spPr>
          <a:xfrm>
            <a:off x="715643" y="128826"/>
            <a:ext cx="3145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테이블 명세서</a:t>
            </a:r>
          </a:p>
        </p:txBody>
      </p:sp>
      <p:graphicFrame>
        <p:nvGraphicFramePr>
          <p:cNvPr id="8" name="표 15">
            <a:extLst>
              <a:ext uri="{FF2B5EF4-FFF2-40B4-BE49-F238E27FC236}">
                <a16:creationId xmlns:a16="http://schemas.microsoft.com/office/drawing/2014/main" id="{9EEF19BA-D50D-42DA-9BDE-AB2A82583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279159"/>
              </p:ext>
            </p:extLst>
          </p:nvPr>
        </p:nvGraphicFramePr>
        <p:xfrm>
          <a:off x="488504" y="1628801"/>
          <a:ext cx="8701854" cy="50868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6182">
                  <a:extLst>
                    <a:ext uri="{9D8B030D-6E8A-4147-A177-3AD203B41FA5}">
                      <a16:colId xmlns:a16="http://schemas.microsoft.com/office/drawing/2014/main" val="1060915945"/>
                    </a:ext>
                  </a:extLst>
                </a:gridCol>
                <a:gridCol w="1670068">
                  <a:extLst>
                    <a:ext uri="{9D8B030D-6E8A-4147-A177-3AD203B41FA5}">
                      <a16:colId xmlns:a16="http://schemas.microsoft.com/office/drawing/2014/main" val="1596476968"/>
                    </a:ext>
                  </a:extLst>
                </a:gridCol>
                <a:gridCol w="2697802">
                  <a:extLst>
                    <a:ext uri="{9D8B030D-6E8A-4147-A177-3AD203B41FA5}">
                      <a16:colId xmlns:a16="http://schemas.microsoft.com/office/drawing/2014/main" val="1611338760"/>
                    </a:ext>
                  </a:extLst>
                </a:gridCol>
                <a:gridCol w="2697802">
                  <a:extLst>
                    <a:ext uri="{9D8B030D-6E8A-4147-A177-3AD203B41FA5}">
                      <a16:colId xmlns:a16="http://schemas.microsoft.com/office/drawing/2014/main" val="3197120706"/>
                    </a:ext>
                  </a:extLst>
                </a:gridCol>
              </a:tblGrid>
              <a:tr h="5535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테이블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열이름</a:t>
                      </a:r>
                      <a:endParaRPr lang="ko-KR" altLang="en-US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특징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비고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455779"/>
                  </a:ext>
                </a:extLst>
              </a:tr>
              <a:tr h="283329">
                <a:tc rowSpan="7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GAMES</a:t>
                      </a:r>
                      <a:endParaRPr lang="ko-KR" altLang="en-US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HOME_TEAM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홈팀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PRIMARY KEY, FOREIGN KEY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3720112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AWAY_TEAM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err="1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원정팀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PRIMARY KEY, FOREIGN KEY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5950777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GAME_DATE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경기일과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PRIMARY KEY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569855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HOME_SCORE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홈팀이 얻은 점수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9965624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AWAY_SCORE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원정팀이 얻은 점수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213998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STADIUM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경기장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454790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SEASON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경기 시즌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885517"/>
                  </a:ext>
                </a:extLst>
              </a:tr>
              <a:tr h="283329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TEAMS</a:t>
                      </a:r>
                      <a:endParaRPr lang="ko-KR" altLang="en-US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TEAM_NAME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구단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PRIMARY KEY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331525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SUB_NAME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팀 명 </a:t>
                      </a: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(EX) </a:t>
                      </a: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히어로즈</a:t>
                      </a: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자이언츠 </a:t>
                      </a: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…)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3713820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START_YEAR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창단 년도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1346844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VICTORY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우승 횟수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177088"/>
                  </a:ext>
                </a:extLst>
              </a:tr>
              <a:tr h="283329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SEASON</a:t>
                      </a:r>
                      <a:br>
                        <a:rPr lang="en-US" altLang="ko-KR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</a:br>
                      <a:r>
                        <a:rPr lang="en-US" altLang="ko-KR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RECORD</a:t>
                      </a:r>
                      <a:endParaRPr lang="ko-KR" altLang="en-US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SEASON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경기 시즌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PRIMARY KEY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060166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TEAM_NAME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구단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PRIMARY KEY, FOREIGN KEY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6725775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WIN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해당 시즌의 승수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6747289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LOSE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해당 시즌의 </a:t>
                      </a:r>
                      <a:r>
                        <a:rPr lang="ko-KR" altLang="en-US" sz="1200" dirty="0" err="1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패수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2360675"/>
                  </a:ext>
                </a:extLst>
              </a:tr>
              <a:tr h="2833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DRAW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해당 시즌의 무승부수</a:t>
                      </a: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59177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5BFC69D0-027C-4037-BC6E-E5A699B16FA1}"/>
              </a:ext>
            </a:extLst>
          </p:cNvPr>
          <p:cNvSpPr/>
          <p:nvPr/>
        </p:nvSpPr>
        <p:spPr>
          <a:xfrm>
            <a:off x="128464" y="1124744"/>
            <a:ext cx="2952328" cy="3960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야구</a:t>
            </a:r>
            <a:r>
              <a:rPr lang="en-US" altLang="ko-KR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경기 관련 테이블</a:t>
            </a:r>
          </a:p>
        </p:txBody>
      </p:sp>
      <p:sp>
        <p:nvSpPr>
          <p:cNvPr id="17" name="자유형: 도형 16">
            <a:extLst>
              <a:ext uri="{FF2B5EF4-FFF2-40B4-BE49-F238E27FC236}">
                <a16:creationId xmlns:a16="http://schemas.microsoft.com/office/drawing/2014/main" id="{3BCCB74F-7AA5-4A84-8E4B-1D5822DAA9B5}"/>
              </a:ext>
            </a:extLst>
          </p:cNvPr>
          <p:cNvSpPr/>
          <p:nvPr/>
        </p:nvSpPr>
        <p:spPr>
          <a:xfrm>
            <a:off x="9183329" y="2300748"/>
            <a:ext cx="206477" cy="2005781"/>
          </a:xfrm>
          <a:custGeom>
            <a:avLst/>
            <a:gdLst>
              <a:gd name="connsiteX0" fmla="*/ 9832 w 206477"/>
              <a:gd name="connsiteY0" fmla="*/ 2005781 h 2005781"/>
              <a:gd name="connsiteX1" fmla="*/ 206477 w 206477"/>
              <a:gd name="connsiteY1" fmla="*/ 2005781 h 2005781"/>
              <a:gd name="connsiteX2" fmla="*/ 206477 w 206477"/>
              <a:gd name="connsiteY2" fmla="*/ 0 h 2005781"/>
              <a:gd name="connsiteX3" fmla="*/ 0 w 206477"/>
              <a:gd name="connsiteY3" fmla="*/ 0 h 2005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477" h="2005781">
                <a:moveTo>
                  <a:pt x="9832" y="2005781"/>
                </a:moveTo>
                <a:lnTo>
                  <a:pt x="206477" y="2005781"/>
                </a:lnTo>
                <a:lnTo>
                  <a:pt x="206477" y="0"/>
                </a:lnTo>
                <a:lnTo>
                  <a:pt x="0" y="0"/>
                </a:lnTo>
              </a:path>
            </a:pathLst>
          </a:custGeom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42D80703-12D9-4E83-86A6-1C2E594A4833}"/>
              </a:ext>
            </a:extLst>
          </p:cNvPr>
          <p:cNvSpPr/>
          <p:nvPr/>
        </p:nvSpPr>
        <p:spPr>
          <a:xfrm>
            <a:off x="9191733" y="2564904"/>
            <a:ext cx="198073" cy="1741625"/>
          </a:xfrm>
          <a:custGeom>
            <a:avLst/>
            <a:gdLst>
              <a:gd name="connsiteX0" fmla="*/ 9832 w 206477"/>
              <a:gd name="connsiteY0" fmla="*/ 2005781 h 2005781"/>
              <a:gd name="connsiteX1" fmla="*/ 206477 w 206477"/>
              <a:gd name="connsiteY1" fmla="*/ 2005781 h 2005781"/>
              <a:gd name="connsiteX2" fmla="*/ 206477 w 206477"/>
              <a:gd name="connsiteY2" fmla="*/ 0 h 2005781"/>
              <a:gd name="connsiteX3" fmla="*/ 0 w 206477"/>
              <a:gd name="connsiteY3" fmla="*/ 0 h 2005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477" h="2005781">
                <a:moveTo>
                  <a:pt x="9832" y="2005781"/>
                </a:moveTo>
                <a:lnTo>
                  <a:pt x="206477" y="2005781"/>
                </a:lnTo>
                <a:lnTo>
                  <a:pt x="206477" y="0"/>
                </a:lnTo>
                <a:lnTo>
                  <a:pt x="0" y="0"/>
                </a:lnTo>
              </a:path>
            </a:pathLst>
          </a:custGeom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D985E86B-A8E1-4472-ADC6-E4C9842DE62D}"/>
              </a:ext>
            </a:extLst>
          </p:cNvPr>
          <p:cNvSpPr/>
          <p:nvPr/>
        </p:nvSpPr>
        <p:spPr>
          <a:xfrm flipV="1">
            <a:off x="9187530" y="4306529"/>
            <a:ext cx="198073" cy="1418343"/>
          </a:xfrm>
          <a:custGeom>
            <a:avLst/>
            <a:gdLst>
              <a:gd name="connsiteX0" fmla="*/ 9832 w 206477"/>
              <a:gd name="connsiteY0" fmla="*/ 2005781 h 2005781"/>
              <a:gd name="connsiteX1" fmla="*/ 206477 w 206477"/>
              <a:gd name="connsiteY1" fmla="*/ 2005781 h 2005781"/>
              <a:gd name="connsiteX2" fmla="*/ 206477 w 206477"/>
              <a:gd name="connsiteY2" fmla="*/ 0 h 2005781"/>
              <a:gd name="connsiteX3" fmla="*/ 0 w 206477"/>
              <a:gd name="connsiteY3" fmla="*/ 0 h 2005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477" h="2005781">
                <a:moveTo>
                  <a:pt x="9832" y="2005781"/>
                </a:moveTo>
                <a:lnTo>
                  <a:pt x="206477" y="2005781"/>
                </a:lnTo>
                <a:lnTo>
                  <a:pt x="206477" y="0"/>
                </a:lnTo>
                <a:lnTo>
                  <a:pt x="0" y="0"/>
                </a:lnTo>
              </a:path>
            </a:pathLst>
          </a:custGeom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2947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715643" y="128826"/>
            <a:ext cx="36951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Chapter.5 </a:t>
            </a:r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시연</a:t>
            </a:r>
            <a:endParaRPr lang="en-US" altLang="ko-KR" sz="4000" b="1" dirty="0">
              <a:solidFill>
                <a:schemeClr val="bg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6" name="output">
            <a:hlinkClick r:id="" action="ppaction://media"/>
            <a:extLst>
              <a:ext uri="{FF2B5EF4-FFF2-40B4-BE49-F238E27FC236}">
                <a16:creationId xmlns:a16="http://schemas.microsoft.com/office/drawing/2014/main" id="{1D661028-6B5F-4789-A230-CEF877123B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419" y="1340768"/>
            <a:ext cx="9447162" cy="531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32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2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715643" y="128826"/>
            <a:ext cx="47211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Chapter.6 </a:t>
            </a:r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질의응답</a:t>
            </a:r>
            <a:endParaRPr lang="en-US" altLang="ko-KR" sz="4000" b="1" dirty="0">
              <a:solidFill>
                <a:schemeClr val="bg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819F46A-6970-4AB3-B276-451F67E93F38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0785">
            <a:off x="5455462" y="2407463"/>
            <a:ext cx="4042882" cy="40428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A9608-D9BB-4CAF-9BF8-ED34A2176650}"/>
              </a:ext>
            </a:extLst>
          </p:cNvPr>
          <p:cNvSpPr txBox="1"/>
          <p:nvPr/>
        </p:nvSpPr>
        <p:spPr>
          <a:xfrm>
            <a:off x="992560" y="1412776"/>
            <a:ext cx="374173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QnA</a:t>
            </a:r>
            <a:endParaRPr lang="ko-KR" altLang="en-US" sz="13800" dirty="0">
              <a:solidFill>
                <a:schemeClr val="tx1">
                  <a:lumMod val="75000"/>
                  <a:lumOff val="25000"/>
                </a:schemeClr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1583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 txBox="1">
            <a:spLocks/>
          </p:cNvSpPr>
          <p:nvPr/>
        </p:nvSpPr>
        <p:spPr>
          <a:xfrm>
            <a:off x="704528" y="3356992"/>
            <a:ext cx="6552728" cy="2682666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000" spc="-300" dirty="0" err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중계권료</a:t>
            </a:r>
            <a:r>
              <a:rPr lang="ko-KR" altLang="en-US" sz="4000" spc="-300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연 </a:t>
            </a:r>
            <a:r>
              <a:rPr lang="en-US" altLang="ko-KR" sz="4000" spc="-300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500</a:t>
            </a:r>
            <a:r>
              <a:rPr lang="ko-KR" altLang="en-US" sz="4000" spc="-300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억 시대</a:t>
            </a:r>
            <a:r>
              <a:rPr lang="en-US" altLang="ko-KR" sz="4000" spc="-300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!</a:t>
            </a:r>
          </a:p>
          <a:p>
            <a:pPr algn="l"/>
            <a:r>
              <a:rPr lang="ko-KR" altLang="en-US" sz="4000" spc="-300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대한민국 프로야구가</a:t>
            </a:r>
            <a:endParaRPr lang="en-US" altLang="ko-KR" sz="4000" spc="-300" dirty="0">
              <a:solidFill>
                <a:schemeClr val="bg1">
                  <a:lumMod val="50000"/>
                </a:schemeClr>
              </a:solidFill>
              <a:latin typeface="Arial Black" panose="020B0A04020102020204" pitchFamily="34" charset="0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l"/>
            <a:r>
              <a:rPr lang="ko-KR" altLang="en-US" sz="4000" spc="-300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대한민국 스포츠를 이끌겠습니다</a:t>
            </a:r>
            <a:r>
              <a:rPr lang="en-US" altLang="ko-KR" sz="4000" spc="-300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</a:t>
            </a:r>
            <a:endParaRPr lang="ko-KR" altLang="en-US" sz="4000" spc="-300" dirty="0">
              <a:solidFill>
                <a:schemeClr val="bg1">
                  <a:lumMod val="50000"/>
                </a:schemeClr>
              </a:solidFill>
              <a:latin typeface="Arial Black" panose="020B0A04020102020204" pitchFamily="34" charset="0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A9DCF71-6A49-4443-BDD0-5F6FC715CFEC}"/>
              </a:ext>
            </a:extLst>
          </p:cNvPr>
          <p:cNvSpPr/>
          <p:nvPr/>
        </p:nvSpPr>
        <p:spPr>
          <a:xfrm>
            <a:off x="344488" y="3266614"/>
            <a:ext cx="144016" cy="2682666"/>
          </a:xfrm>
          <a:prstGeom prst="rect">
            <a:avLst/>
          </a:prstGeom>
          <a:solidFill>
            <a:srgbClr val="EC7C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D37BBD1-8E35-4F9A-9711-F5108C8E995E}"/>
              </a:ext>
            </a:extLst>
          </p:cNvPr>
          <p:cNvSpPr/>
          <p:nvPr/>
        </p:nvSpPr>
        <p:spPr>
          <a:xfrm>
            <a:off x="488921" y="5949280"/>
            <a:ext cx="144016" cy="144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A74D9C-8E71-41C8-AEBC-E5E6D8799C70}"/>
              </a:ext>
            </a:extLst>
          </p:cNvPr>
          <p:cNvSpPr/>
          <p:nvPr/>
        </p:nvSpPr>
        <p:spPr>
          <a:xfrm>
            <a:off x="704528" y="5373216"/>
            <a:ext cx="6408712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2530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7113241" y="2276873"/>
            <a:ext cx="2057578" cy="1163482"/>
            <a:chOff x="6111762" y="1809022"/>
            <a:chExt cx="2748527" cy="908850"/>
          </a:xfrm>
        </p:grpSpPr>
        <p:sp>
          <p:nvSpPr>
            <p:cNvPr id="10" name="TextBox 9"/>
            <p:cNvSpPr txBox="1"/>
            <p:nvPr/>
          </p:nvSpPr>
          <p:spPr>
            <a:xfrm>
              <a:off x="6111762" y="1809022"/>
              <a:ext cx="2480447" cy="312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buClr>
                  <a:srgbClr val="7871AF"/>
                </a:buClr>
                <a:buSzPct val="100000"/>
              </a:pPr>
              <a:r>
                <a:rPr lang="ko-KR" altLang="en-US" sz="2000" b="1" i="1" dirty="0">
                  <a:solidFill>
                    <a:srgbClr val="EC7C20"/>
                  </a:solidFill>
                  <a:latin typeface="KoPubWorld바탕체 Bold" panose="00000800000000000000" pitchFamily="2" charset="-127"/>
                  <a:ea typeface="Noto Sans CJK KR Bold" pitchFamily="34" charset="-127"/>
                  <a:cs typeface="KoPubWorld바탕체 Bold" panose="00000800000000000000" pitchFamily="2" charset="-127"/>
                </a:rPr>
                <a:t>요구사항 정의</a:t>
              </a:r>
              <a:endParaRPr lang="en-US" altLang="ko-KR" sz="2000" b="1" i="1" dirty="0">
                <a:solidFill>
                  <a:srgbClr val="EC7C20"/>
                </a:solidFill>
                <a:latin typeface="KoPubWorld바탕체 Bold" panose="00000800000000000000" pitchFamily="2" charset="-127"/>
                <a:ea typeface="Noto Sans CJK KR Bold" pitchFamily="34" charset="-127"/>
                <a:cs typeface="KoPubWorld바탕체 Bold" panose="00000800000000000000" pitchFamily="2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379865" y="2158898"/>
              <a:ext cx="2480424" cy="5589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tx1">
                    <a:lumMod val="65000"/>
                    <a:lumOff val="35000"/>
                  </a:schemeClr>
                </a:buClr>
                <a:buSzPct val="100000"/>
                <a:buFontTx/>
                <a:buChar char="-"/>
              </a:pPr>
              <a:r>
                <a:rPr lang="ko-KR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전체 </a:t>
              </a:r>
              <a:r>
                <a:rPr lang="ko-KR" altLang="en-US" sz="11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유스케이스</a:t>
              </a:r>
              <a:r>
                <a:rPr lang="ko-KR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 구성</a:t>
              </a:r>
              <a:endPara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바탕체 Bold" panose="00000800000000000000" pitchFamily="2" charset="-127"/>
                <a:ea typeface="Noto Sans CJK KR DemiLight" pitchFamily="34" charset="-127"/>
                <a:cs typeface="KoPubWorld바탕체 Bold" panose="00000800000000000000" pitchFamily="2" charset="-127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tx1">
                    <a:lumMod val="65000"/>
                    <a:lumOff val="35000"/>
                  </a:schemeClr>
                </a:buClr>
                <a:buSzPct val="100000"/>
                <a:buFontTx/>
                <a:buChar char="-"/>
              </a:pPr>
              <a:r>
                <a:rPr lang="ko-KR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부문 별 </a:t>
              </a:r>
              <a:r>
                <a:rPr lang="ko-KR" altLang="en-US" sz="11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유스케이스</a:t>
              </a:r>
              <a:r>
                <a:rPr lang="ko-KR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 </a:t>
              </a:r>
              <a:endPara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바탕체 Bold" panose="00000800000000000000" pitchFamily="2" charset="-127"/>
                <a:ea typeface="Noto Sans CJK KR DemiLight" pitchFamily="34" charset="-127"/>
                <a:cs typeface="KoPubWorld바탕체 Bold" panose="00000800000000000000" pitchFamily="2" charset="-127"/>
              </a:endParaRPr>
            </a:p>
          </p:txBody>
        </p:sp>
      </p:grpSp>
      <p:cxnSp>
        <p:nvCxnSpPr>
          <p:cNvPr id="13" name="직선 연결선 12"/>
          <p:cNvCxnSpPr>
            <a:cxnSpLocks/>
          </p:cNvCxnSpPr>
          <p:nvPr/>
        </p:nvCxnSpPr>
        <p:spPr>
          <a:xfrm>
            <a:off x="7097464" y="2276874"/>
            <a:ext cx="0" cy="16143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4892476" y="2276872"/>
            <a:ext cx="2396945" cy="1502036"/>
            <a:chOff x="6111761" y="1809022"/>
            <a:chExt cx="3201856" cy="1173310"/>
          </a:xfrm>
        </p:grpSpPr>
        <p:sp>
          <p:nvSpPr>
            <p:cNvPr id="16" name="TextBox 15"/>
            <p:cNvSpPr txBox="1"/>
            <p:nvPr/>
          </p:nvSpPr>
          <p:spPr>
            <a:xfrm>
              <a:off x="6111761" y="1809022"/>
              <a:ext cx="3201856" cy="552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7871AF"/>
                </a:buClr>
                <a:buSzPct val="100000"/>
              </a:pPr>
              <a:r>
                <a:rPr lang="ko-KR" altLang="en-US" sz="2000" b="1" i="1" dirty="0">
                  <a:solidFill>
                    <a:srgbClr val="EC7C20"/>
                  </a:solidFill>
                  <a:latin typeface="KoPubWorld바탕체 Bold" panose="00000800000000000000" pitchFamily="2" charset="-127"/>
                  <a:ea typeface="Noto Sans CJK KR Bold" pitchFamily="34" charset="-127"/>
                  <a:cs typeface="KoPubWorld바탕체 Bold" panose="00000800000000000000" pitchFamily="2" charset="-127"/>
                </a:rPr>
                <a:t> 프로젝트 </a:t>
              </a:r>
              <a:br>
                <a:rPr lang="en-US" altLang="ko-KR" sz="2000" b="1" i="1" dirty="0">
                  <a:solidFill>
                    <a:srgbClr val="EC7C20"/>
                  </a:solidFill>
                  <a:latin typeface="KoPubWorld바탕체 Bold" panose="00000800000000000000" pitchFamily="2" charset="-127"/>
                  <a:ea typeface="Noto Sans CJK KR Bold" pitchFamily="34" charset="-127"/>
                  <a:cs typeface="KoPubWorld바탕체 Bold" panose="00000800000000000000" pitchFamily="2" charset="-127"/>
                </a:rPr>
              </a:br>
              <a:r>
                <a:rPr lang="en-US" altLang="ko-KR" sz="2000" b="1" i="1" dirty="0">
                  <a:solidFill>
                    <a:srgbClr val="EC7C20"/>
                  </a:solidFill>
                  <a:latin typeface="KoPubWorld바탕체 Bold" panose="00000800000000000000" pitchFamily="2" charset="-127"/>
                  <a:ea typeface="Noto Sans CJK KR Bold" pitchFamily="34" charset="-127"/>
                  <a:cs typeface="KoPubWorld바탕체 Bold" panose="00000800000000000000" pitchFamily="2" charset="-127"/>
                </a:rPr>
                <a:t> </a:t>
              </a:r>
              <a:r>
                <a:rPr lang="ko-KR" altLang="en-US" sz="2000" b="1" i="1" dirty="0">
                  <a:solidFill>
                    <a:srgbClr val="EC7C20"/>
                  </a:solidFill>
                  <a:latin typeface="KoPubWorld바탕체 Bold" panose="00000800000000000000" pitchFamily="2" charset="-127"/>
                  <a:ea typeface="Noto Sans CJK KR Bold" pitchFamily="34" charset="-127"/>
                  <a:cs typeface="KoPubWorld바탕체 Bold" panose="00000800000000000000" pitchFamily="2" charset="-127"/>
                </a:rPr>
                <a:t>추진내역</a:t>
              </a:r>
              <a:endParaRPr lang="en-US" altLang="ko-KR" sz="2000" b="1" i="1" dirty="0">
                <a:solidFill>
                  <a:srgbClr val="EC7C20"/>
                </a:solidFill>
                <a:latin typeface="KoPubWorld바탕체 Bold" panose="00000800000000000000" pitchFamily="2" charset="-127"/>
                <a:ea typeface="Noto Sans CJK KR Bold" pitchFamily="34" charset="-127"/>
                <a:cs typeface="KoPubWorld바탕체 Bold" panose="00000800000000000000" pitchFamily="2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379867" y="2158898"/>
              <a:ext cx="1716671" cy="823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  <a:buClr>
                  <a:schemeClr val="tx1">
                    <a:lumMod val="65000"/>
                    <a:lumOff val="35000"/>
                  </a:schemeClr>
                </a:buClr>
                <a:buSzPct val="100000"/>
              </a:pPr>
              <a:endPara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바탕체 Bold" panose="00000800000000000000" pitchFamily="2" charset="-127"/>
                <a:ea typeface="Noto Sans CJK KR DemiLight" pitchFamily="34" charset="-127"/>
                <a:cs typeface="KoPubWorld바탕체 Bold" panose="00000800000000000000" pitchFamily="2" charset="-127"/>
              </a:endParaRPr>
            </a:p>
            <a:p>
              <a:pPr>
                <a:lnSpc>
                  <a:spcPct val="200000"/>
                </a:lnSpc>
                <a:buClr>
                  <a:schemeClr val="tx1">
                    <a:lumMod val="65000"/>
                    <a:lumOff val="35000"/>
                  </a:schemeClr>
                </a:buClr>
                <a:buSzPct val="100000"/>
              </a:pPr>
              <a:r>
                <a:rPr lang="en-US" altLang="ko-KR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- </a:t>
              </a:r>
              <a:r>
                <a:rPr lang="ko-KR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회사개요</a:t>
              </a:r>
              <a:endPara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바탕체 Bold" panose="00000800000000000000" pitchFamily="2" charset="-127"/>
                <a:ea typeface="Noto Sans CJK KR DemiLight" pitchFamily="34" charset="-127"/>
                <a:cs typeface="KoPubWorld바탕체 Bold" panose="00000800000000000000" pitchFamily="2" charset="-127"/>
              </a:endParaRPr>
            </a:p>
            <a:p>
              <a:pPr>
                <a:lnSpc>
                  <a:spcPct val="200000"/>
                </a:lnSpc>
                <a:buClr>
                  <a:schemeClr val="tx1">
                    <a:lumMod val="65000"/>
                    <a:lumOff val="35000"/>
                  </a:schemeClr>
                </a:buClr>
                <a:buSzPct val="100000"/>
              </a:pPr>
              <a:r>
                <a:rPr lang="en-US" altLang="ko-KR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- </a:t>
              </a:r>
              <a:r>
                <a:rPr lang="ko-KR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조직구성</a:t>
              </a:r>
              <a:endPara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바탕체 Bold" panose="00000800000000000000" pitchFamily="2" charset="-127"/>
                <a:ea typeface="Noto Sans CJK KR DemiLight" pitchFamily="34" charset="-127"/>
                <a:cs typeface="KoPubWorld바탕체 Bold" panose="00000800000000000000" pitchFamily="2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547825" y="2276872"/>
            <a:ext cx="1856890" cy="1163480"/>
            <a:chOff x="6111762" y="1809023"/>
            <a:chExt cx="2480447" cy="908849"/>
          </a:xfrm>
        </p:grpSpPr>
        <p:sp>
          <p:nvSpPr>
            <p:cNvPr id="19" name="TextBox 18"/>
            <p:cNvSpPr txBox="1"/>
            <p:nvPr/>
          </p:nvSpPr>
          <p:spPr>
            <a:xfrm>
              <a:off x="6111762" y="1809023"/>
              <a:ext cx="2480447" cy="312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buClr>
                  <a:srgbClr val="7871AF"/>
                </a:buClr>
                <a:buSzPct val="100000"/>
              </a:pPr>
              <a:r>
                <a:rPr lang="ko-KR" altLang="en-US" sz="2000" b="1" i="1" dirty="0">
                  <a:solidFill>
                    <a:srgbClr val="EC7C20"/>
                  </a:solidFill>
                  <a:latin typeface="KoPubWorld바탕체 Bold" panose="00000800000000000000" pitchFamily="2" charset="-127"/>
                  <a:ea typeface="Noto Sans CJK KR Bold" pitchFamily="34" charset="-127"/>
                  <a:cs typeface="KoPubWorld바탕체 Bold" panose="00000800000000000000" pitchFamily="2" charset="-127"/>
                </a:rPr>
                <a:t>프로젝트 개요</a:t>
              </a:r>
              <a:endParaRPr lang="en-US" altLang="ko-KR" sz="2000" b="1" i="1" dirty="0">
                <a:solidFill>
                  <a:srgbClr val="EC7C20"/>
                </a:solidFill>
                <a:latin typeface="KoPubWorld바탕체 Bold" panose="00000800000000000000" pitchFamily="2" charset="-127"/>
                <a:ea typeface="Noto Sans CJK KR Bold" pitchFamily="34" charset="-127"/>
                <a:cs typeface="KoPubWorld바탕체 Bold" panose="00000800000000000000" pitchFamily="2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379867" y="2158898"/>
              <a:ext cx="1716671" cy="5589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  <a:buClr>
                  <a:schemeClr val="tx1">
                    <a:lumMod val="65000"/>
                    <a:lumOff val="35000"/>
                  </a:schemeClr>
                </a:buClr>
                <a:buSzPct val="100000"/>
              </a:pPr>
              <a:r>
                <a:rPr lang="en-US" altLang="ko-KR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- </a:t>
              </a:r>
              <a:r>
                <a:rPr lang="ko-KR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주제선정 배경</a:t>
              </a:r>
              <a:endPara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바탕체 Bold" panose="00000800000000000000" pitchFamily="2" charset="-127"/>
                <a:ea typeface="Noto Sans CJK KR DemiLight" pitchFamily="34" charset="-127"/>
                <a:cs typeface="KoPubWorld바탕체 Bold" panose="00000800000000000000" pitchFamily="2" charset="-127"/>
              </a:endParaRPr>
            </a:p>
            <a:p>
              <a:pPr>
                <a:lnSpc>
                  <a:spcPct val="200000"/>
                </a:lnSpc>
                <a:buClr>
                  <a:schemeClr val="tx1">
                    <a:lumMod val="65000"/>
                    <a:lumOff val="35000"/>
                  </a:schemeClr>
                </a:buClr>
                <a:buSzPct val="100000"/>
              </a:pPr>
              <a:r>
                <a:rPr lang="en-US" altLang="ko-KR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- </a:t>
              </a:r>
              <a:r>
                <a:rPr lang="ko-KR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시스템 구성도</a:t>
              </a:r>
              <a:endPara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바탕체 Bold" panose="00000800000000000000" pitchFamily="2" charset="-127"/>
                <a:ea typeface="Noto Sans CJK KR DemiLight" pitchFamily="34" charset="-127"/>
                <a:cs typeface="KoPubWorld바탕체 Bold" panose="00000800000000000000" pitchFamily="2" charset="-127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093183" y="4390527"/>
            <a:ext cx="18568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7871AF"/>
              </a:buClr>
              <a:buSzPct val="100000"/>
            </a:pPr>
            <a:r>
              <a:rPr lang="ko-KR" altLang="en-US" sz="2000" b="1" i="1" dirty="0">
                <a:solidFill>
                  <a:srgbClr val="EC7C20"/>
                </a:solidFill>
                <a:latin typeface="KoPubWorld바탕체 Bold" panose="00000800000000000000" pitchFamily="2" charset="-127"/>
                <a:ea typeface="Noto Sans CJK KR Bold" pitchFamily="34" charset="-127"/>
                <a:cs typeface="KoPubWorld바탕체 Bold" panose="00000800000000000000" pitchFamily="2" charset="-127"/>
              </a:rPr>
              <a:t>시연</a:t>
            </a:r>
            <a:endParaRPr lang="en-US" altLang="ko-KR" sz="2000" b="1" i="1" dirty="0">
              <a:solidFill>
                <a:srgbClr val="EC7C20"/>
              </a:solidFill>
              <a:latin typeface="KoPubWorld바탕체 Bold" panose="00000800000000000000" pitchFamily="2" charset="-127"/>
              <a:ea typeface="Noto Sans CJK KR Bold" pitchFamily="34" charset="-127"/>
              <a:cs typeface="KoPubWorld바탕체 Bold" panose="00000800000000000000" pitchFamily="2" charset="-127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2547826" y="4390527"/>
            <a:ext cx="2057593" cy="824925"/>
            <a:chOff x="6111762" y="1809023"/>
            <a:chExt cx="2748547" cy="644388"/>
          </a:xfrm>
        </p:grpSpPr>
        <p:sp>
          <p:nvSpPr>
            <p:cNvPr id="28" name="TextBox 27"/>
            <p:cNvSpPr txBox="1"/>
            <p:nvPr/>
          </p:nvSpPr>
          <p:spPr>
            <a:xfrm>
              <a:off x="6111762" y="1809023"/>
              <a:ext cx="2480447" cy="312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buClr>
                  <a:srgbClr val="7871AF"/>
                </a:buClr>
                <a:buSzPct val="100000"/>
              </a:pPr>
              <a:r>
                <a:rPr lang="ko-KR" altLang="en-US" sz="2000" b="1" i="1" dirty="0" err="1">
                  <a:solidFill>
                    <a:srgbClr val="EC7C20"/>
                  </a:solidFill>
                  <a:latin typeface="KoPubWorld바탕체 Bold" panose="00000800000000000000" pitchFamily="2" charset="-127"/>
                  <a:ea typeface="Noto Sans CJK KR Bold" pitchFamily="34" charset="-127"/>
                  <a:cs typeface="KoPubWorld바탕체 Bold" panose="00000800000000000000" pitchFamily="2" charset="-127"/>
                </a:rPr>
                <a:t>기술아키텍쳐</a:t>
              </a:r>
              <a:endParaRPr lang="en-US" altLang="ko-KR" sz="2000" b="1" i="1" dirty="0">
                <a:solidFill>
                  <a:srgbClr val="EC7C20"/>
                </a:solidFill>
                <a:latin typeface="KoPubWorld바탕체 Bold" panose="00000800000000000000" pitchFamily="2" charset="-127"/>
                <a:ea typeface="Noto Sans CJK KR Bold" pitchFamily="34" charset="-127"/>
                <a:cs typeface="KoPubWorld바탕체 Bold" panose="00000800000000000000" pitchFamily="2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379866" y="2158898"/>
              <a:ext cx="2480443" cy="2945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  <a:buClr>
                  <a:schemeClr val="tx1">
                    <a:lumMod val="65000"/>
                    <a:lumOff val="35000"/>
                  </a:schemeClr>
                </a:buClr>
                <a:buSzPct val="100000"/>
              </a:pPr>
              <a:r>
                <a:rPr lang="en-US" altLang="ko-KR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- </a:t>
              </a:r>
              <a:r>
                <a:rPr lang="ko-KR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바탕체 Bold" panose="00000800000000000000" pitchFamily="2" charset="-127"/>
                  <a:ea typeface="Noto Sans CJK KR DemiLight" pitchFamily="34" charset="-127"/>
                  <a:cs typeface="KoPubWorld바탕체 Bold" panose="00000800000000000000" pitchFamily="2" charset="-127"/>
                </a:rPr>
                <a:t>데이터베이스 모델링</a:t>
              </a:r>
              <a:endPara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바탕체 Bold" panose="00000800000000000000" pitchFamily="2" charset="-127"/>
                <a:ea typeface="Noto Sans CJK KR DemiLight" pitchFamily="34" charset="-127"/>
                <a:cs typeface="KoPubWorld바탕체 Bold" panose="00000800000000000000" pitchFamily="2" charset="-127"/>
              </a:endParaRPr>
            </a:p>
          </p:txBody>
        </p:sp>
      </p:grpSp>
      <p:cxnSp>
        <p:nvCxnSpPr>
          <p:cNvPr id="30" name="직선 연결선 29"/>
          <p:cNvCxnSpPr>
            <a:cxnSpLocks/>
          </p:cNvCxnSpPr>
          <p:nvPr/>
        </p:nvCxnSpPr>
        <p:spPr>
          <a:xfrm>
            <a:off x="4891574" y="2276873"/>
            <a:ext cx="0" cy="16143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제목 46"/>
          <p:cNvSpPr txBox="1">
            <a:spLocks/>
          </p:cNvSpPr>
          <p:nvPr/>
        </p:nvSpPr>
        <p:spPr>
          <a:xfrm>
            <a:off x="2216696" y="176061"/>
            <a:ext cx="6226105" cy="93610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4500" b="1" dirty="0">
                <a:solidFill>
                  <a:schemeClr val="tx2">
                    <a:lumMod val="75000"/>
                  </a:schemeClr>
                </a:solidFill>
                <a:latin typeface="KoPubWorld바탕체 Bold" panose="00000800000000000000" pitchFamily="2" charset="-127"/>
                <a:ea typeface="Noto Sans CJK KR Bold" pitchFamily="34" charset="-127"/>
              </a:rPr>
              <a:t>목차</a:t>
            </a:r>
            <a:endParaRPr lang="ko-KR" altLang="en-US" sz="4500" b="1" dirty="0">
              <a:latin typeface="KoPubWorld바탕체 Bold" panose="00000800000000000000" pitchFamily="2" charset="-127"/>
              <a:ea typeface="Noto Sans CJK KR Bold" pitchFamily="34" charset="-127"/>
            </a:endParaRPr>
          </a:p>
        </p:txBody>
      </p:sp>
      <p:cxnSp>
        <p:nvCxnSpPr>
          <p:cNvPr id="34" name="직선 연결선 33"/>
          <p:cNvCxnSpPr>
            <a:cxnSpLocks/>
          </p:cNvCxnSpPr>
          <p:nvPr/>
        </p:nvCxnSpPr>
        <p:spPr>
          <a:xfrm>
            <a:off x="4891574" y="4406889"/>
            <a:ext cx="0" cy="894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438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32256" y="2369462"/>
            <a:ext cx="5976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EC7C2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주제선정 배경</a:t>
            </a:r>
          </a:p>
        </p:txBody>
      </p:sp>
      <p:cxnSp>
        <p:nvCxnSpPr>
          <p:cNvPr id="8" name="직선 연결선 7"/>
          <p:cNvCxnSpPr/>
          <p:nvPr/>
        </p:nvCxnSpPr>
        <p:spPr>
          <a:xfrm>
            <a:off x="933602" y="4360602"/>
            <a:ext cx="7907830" cy="91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992560" y="3136466"/>
            <a:ext cx="7907830" cy="91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2110802" y="3563870"/>
            <a:ext cx="62646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EC7C2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시스템 구성도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5643" y="128826"/>
            <a:ext cx="56493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Chapter.1</a:t>
            </a:r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프로젝트 개요</a:t>
            </a:r>
            <a:endParaRPr lang="en-US" altLang="ko-KR" sz="4000" b="1" dirty="0">
              <a:solidFill>
                <a:schemeClr val="bg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78315" y="2159206"/>
            <a:ext cx="877146" cy="82062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01</a:t>
            </a:r>
            <a:endParaRPr lang="ko-KR" altLang="en-US" sz="28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978315" y="3355900"/>
            <a:ext cx="877146" cy="8206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02</a:t>
            </a:r>
            <a:endParaRPr lang="ko-KR" altLang="en-US" sz="28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0149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15644" y="128826"/>
            <a:ext cx="3145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주제선정 배경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5645" y="1268760"/>
            <a:ext cx="82698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코로나로 인해 미디어 이용률이 대폭적으로 상승하며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다양한 매체로 쉽게 즐길 수 있는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프로야구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인기는 나날이 증가하고 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 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구단들의 관련된 데이터를 통해 구단의 승률과 승수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남은 경기 수를 요약하여 보여주어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바쁜 현대인들에게는 빠르고 간략한 결과를 보여주고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데이터 사용자들에겐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정형화된 데이터 파일로 데이터를 저장할 수 있게 하기위해 이 주제를 선정함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488504" y="3339909"/>
            <a:ext cx="1836204" cy="2304256"/>
            <a:chOff x="467544" y="2348880"/>
            <a:chExt cx="1800200" cy="2592288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467544" y="2348880"/>
              <a:ext cx="1800200" cy="25922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양쪽 모서리가 둥근 사각형 4"/>
            <p:cNvSpPr/>
            <p:nvPr/>
          </p:nvSpPr>
          <p:spPr>
            <a:xfrm>
              <a:off x="467544" y="2348880"/>
              <a:ext cx="1800200" cy="792088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/>
                <a:t>시청률</a:t>
              </a: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2648744" y="3339909"/>
            <a:ext cx="1836204" cy="2304256"/>
            <a:chOff x="467544" y="2348880"/>
            <a:chExt cx="1800200" cy="2592288"/>
          </a:xfrm>
        </p:grpSpPr>
        <p:sp>
          <p:nvSpPr>
            <p:cNvPr id="25" name="모서리가 둥근 직사각형 24"/>
            <p:cNvSpPr/>
            <p:nvPr/>
          </p:nvSpPr>
          <p:spPr>
            <a:xfrm>
              <a:off x="467544" y="2348880"/>
              <a:ext cx="1800200" cy="25922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0" name="양쪽 모서리가 둥근 사각형 29"/>
            <p:cNvSpPr/>
            <p:nvPr/>
          </p:nvSpPr>
          <p:spPr>
            <a:xfrm>
              <a:off x="467544" y="2348880"/>
              <a:ext cx="1800200" cy="792088"/>
            </a:xfrm>
            <a:prstGeom prst="round2SameRect">
              <a:avLst/>
            </a:prstGeom>
            <a:solidFill>
              <a:srgbClr val="3760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필요성</a:t>
              </a:r>
              <a:endParaRPr lang="en-US" altLang="ko-KR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4808984" y="3339909"/>
            <a:ext cx="1836204" cy="2304256"/>
            <a:chOff x="467544" y="2348880"/>
            <a:chExt cx="1800200" cy="2592288"/>
          </a:xfrm>
        </p:grpSpPr>
        <p:sp>
          <p:nvSpPr>
            <p:cNvPr id="32" name="모서리가 둥근 직사각형 31"/>
            <p:cNvSpPr/>
            <p:nvPr/>
          </p:nvSpPr>
          <p:spPr>
            <a:xfrm>
              <a:off x="467544" y="2348880"/>
              <a:ext cx="1800200" cy="25922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3" name="양쪽 모서리가 둥근 사각형 32"/>
            <p:cNvSpPr/>
            <p:nvPr/>
          </p:nvSpPr>
          <p:spPr>
            <a:xfrm>
              <a:off x="467544" y="2348880"/>
              <a:ext cx="1800200" cy="792088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KBO</a:t>
              </a:r>
              <a:r>
                <a:rPr lang="ko-KR" altLang="en-US" b="1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의 가치</a:t>
              </a: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7290438" y="3059668"/>
            <a:ext cx="2232248" cy="2801252"/>
            <a:chOff x="467544" y="2348880"/>
            <a:chExt cx="1800200" cy="259228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467544" y="2348880"/>
              <a:ext cx="1800200" cy="25922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7" name="양쪽 모서리가 둥근 사각형 36"/>
            <p:cNvSpPr/>
            <p:nvPr/>
          </p:nvSpPr>
          <p:spPr>
            <a:xfrm>
              <a:off x="467544" y="2348880"/>
              <a:ext cx="1800200" cy="792088"/>
            </a:xfrm>
            <a:prstGeom prst="round2SameRect">
              <a:avLst/>
            </a:prstGeom>
            <a:solidFill>
              <a:srgbClr val="EC7C20"/>
            </a:solidFill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결론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596516" y="4199036"/>
            <a:ext cx="16201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매 경기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평균 최대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동시접속자 수</a:t>
            </a:r>
            <a:b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21%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증가</a:t>
            </a:r>
            <a:endParaRPr lang="ko-KR" altLang="en-US" sz="16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46766" y="4105825"/>
            <a:ext cx="1440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KBO </a:t>
            </a:r>
            <a:b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홈페이지에서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정형화된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data file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</a:t>
            </a:r>
            <a:b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제공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X</a:t>
            </a:r>
            <a:endParaRPr lang="ko-KR" altLang="en-US" sz="16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013006" y="4177278"/>
            <a:ext cx="1440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2021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년 기준</a:t>
            </a:r>
            <a:b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 구단이</a:t>
            </a:r>
            <a:b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약 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1300</a:t>
            </a:r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억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원의 가치를</a:t>
            </a:r>
            <a:b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가짐</a:t>
            </a:r>
            <a:endParaRPr lang="ko-KR" altLang="en-US" sz="16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543877" y="4043987"/>
            <a:ext cx="172537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경기 결과를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정형데이터화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하여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데이터를 활용하는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20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기반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을 만들자</a:t>
            </a:r>
          </a:p>
        </p:txBody>
      </p:sp>
      <p:sp>
        <p:nvSpPr>
          <p:cNvPr id="2" name="십자형 1">
            <a:extLst>
              <a:ext uri="{FF2B5EF4-FFF2-40B4-BE49-F238E27FC236}">
                <a16:creationId xmlns:a16="http://schemas.microsoft.com/office/drawing/2014/main" id="{66DBB697-4798-49DA-AA94-AA073C9A9BA6}"/>
              </a:ext>
            </a:extLst>
          </p:cNvPr>
          <p:cNvSpPr/>
          <p:nvPr/>
        </p:nvSpPr>
        <p:spPr>
          <a:xfrm>
            <a:off x="2252700" y="4372529"/>
            <a:ext cx="432048" cy="395015"/>
          </a:xfrm>
          <a:prstGeom prst="plus">
            <a:avLst>
              <a:gd name="adj" fmla="val 4043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3" name="십자형 22">
            <a:extLst>
              <a:ext uri="{FF2B5EF4-FFF2-40B4-BE49-F238E27FC236}">
                <a16:creationId xmlns:a16="http://schemas.microsoft.com/office/drawing/2014/main" id="{42F68760-EC47-4350-B81A-4C69BB8CBF65}"/>
              </a:ext>
            </a:extLst>
          </p:cNvPr>
          <p:cNvSpPr/>
          <p:nvPr/>
        </p:nvSpPr>
        <p:spPr>
          <a:xfrm>
            <a:off x="4412934" y="4372529"/>
            <a:ext cx="432048" cy="395015"/>
          </a:xfrm>
          <a:prstGeom prst="plus">
            <a:avLst>
              <a:gd name="adj" fmla="val 4043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31CB8F85-12CE-4528-86B3-E8E381808C10}"/>
              </a:ext>
            </a:extLst>
          </p:cNvPr>
          <p:cNvSpPr/>
          <p:nvPr/>
        </p:nvSpPr>
        <p:spPr>
          <a:xfrm>
            <a:off x="6753200" y="4372529"/>
            <a:ext cx="378042" cy="395015"/>
          </a:xfrm>
          <a:prstGeom prst="rightArrow">
            <a:avLst>
              <a:gd name="adj1" fmla="val 37140"/>
              <a:gd name="adj2" fmla="val 46641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715644" y="128826"/>
            <a:ext cx="3145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시스템 구성도</a:t>
            </a:r>
          </a:p>
        </p:txBody>
      </p:sp>
      <p:sp>
        <p:nvSpPr>
          <p:cNvPr id="6" name="원통형 5">
            <a:extLst>
              <a:ext uri="{FF2B5EF4-FFF2-40B4-BE49-F238E27FC236}">
                <a16:creationId xmlns:a16="http://schemas.microsoft.com/office/drawing/2014/main" id="{573C29E4-0C80-4E63-A4A5-59192FB69E36}"/>
              </a:ext>
            </a:extLst>
          </p:cNvPr>
          <p:cNvSpPr/>
          <p:nvPr/>
        </p:nvSpPr>
        <p:spPr>
          <a:xfrm>
            <a:off x="596516" y="4869160"/>
            <a:ext cx="8712968" cy="1656184"/>
          </a:xfrm>
          <a:prstGeom prst="can">
            <a:avLst>
              <a:gd name="adj" fmla="val 16534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Bahnschrift Light SemiCondensed" panose="020B0502040204020203" pitchFamily="34" charset="0"/>
              </a:rPr>
              <a:t>DB</a:t>
            </a:r>
          </a:p>
          <a:p>
            <a:pPr algn="ctr"/>
            <a:endParaRPr lang="en-US" altLang="ko-KR" dirty="0">
              <a:latin typeface="Bahnschrift Light SemiCondensed" panose="020B0502040204020203" pitchFamily="34" charset="0"/>
            </a:endParaRPr>
          </a:p>
          <a:p>
            <a:pPr algn="ctr"/>
            <a:endParaRPr lang="en-US" altLang="ko-KR" dirty="0">
              <a:latin typeface="Bahnschrift Light SemiCondensed" panose="020B0502040204020203" pitchFamily="34" charset="0"/>
            </a:endParaRPr>
          </a:p>
          <a:p>
            <a:pPr algn="ctr"/>
            <a:endParaRPr lang="ko-KR" altLang="en-US" dirty="0">
              <a:latin typeface="Bahnschrift Light SemiCondensed" panose="020B0502040204020203" pitchFamily="34" charset="0"/>
            </a:endParaRPr>
          </a:p>
        </p:txBody>
      </p:sp>
      <p:sp>
        <p:nvSpPr>
          <p:cNvPr id="7" name="순서도: 대체 처리 6">
            <a:extLst>
              <a:ext uri="{FF2B5EF4-FFF2-40B4-BE49-F238E27FC236}">
                <a16:creationId xmlns:a16="http://schemas.microsoft.com/office/drawing/2014/main" id="{24D2373D-99D7-4AC9-9CBB-AB81CE8F200F}"/>
              </a:ext>
            </a:extLst>
          </p:cNvPr>
          <p:cNvSpPr/>
          <p:nvPr/>
        </p:nvSpPr>
        <p:spPr>
          <a:xfrm>
            <a:off x="596516" y="3124416"/>
            <a:ext cx="8712968" cy="144450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서비스</a:t>
            </a:r>
          </a:p>
        </p:txBody>
      </p:sp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C5C974CA-1F18-4D34-BF0F-83AEC3DEFC95}"/>
              </a:ext>
            </a:extLst>
          </p:cNvPr>
          <p:cNvSpPr/>
          <p:nvPr/>
        </p:nvSpPr>
        <p:spPr>
          <a:xfrm>
            <a:off x="6330577" y="4637473"/>
            <a:ext cx="576064" cy="37570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Bahnschrift Light SemiCondensed" panose="020B0502040204020203" pitchFamily="34" charset="0"/>
            </a:endParaRPr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434DA6A6-21F2-44F0-9B6C-CF30AC097D5F}"/>
              </a:ext>
            </a:extLst>
          </p:cNvPr>
          <p:cNvSpPr/>
          <p:nvPr/>
        </p:nvSpPr>
        <p:spPr>
          <a:xfrm rot="10800000">
            <a:off x="2999360" y="4612759"/>
            <a:ext cx="576064" cy="37570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Bahnschrift Light SemiCondensed" panose="020B0502040204020203" pitchFamily="34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9C50911-6E00-4842-A2B8-1C87CCCF5DFE}"/>
              </a:ext>
            </a:extLst>
          </p:cNvPr>
          <p:cNvGrpSpPr/>
          <p:nvPr/>
        </p:nvGrpSpPr>
        <p:grpSpPr>
          <a:xfrm>
            <a:off x="1380866" y="1179462"/>
            <a:ext cx="7086559" cy="953394"/>
            <a:chOff x="1360996" y="1502705"/>
            <a:chExt cx="7086559" cy="1157945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541FB54-0779-4970-A60A-A3B44D57CD2E}"/>
                </a:ext>
              </a:extLst>
            </p:cNvPr>
            <p:cNvGrpSpPr/>
            <p:nvPr/>
          </p:nvGrpSpPr>
          <p:grpSpPr>
            <a:xfrm>
              <a:off x="1620763" y="1502705"/>
              <a:ext cx="357632" cy="707886"/>
              <a:chOff x="3800872" y="1185714"/>
              <a:chExt cx="648072" cy="1282774"/>
            </a:xfrm>
          </p:grpSpPr>
          <p:sp>
            <p:nvSpPr>
              <p:cNvPr id="9" name="사각형: 둥근 위쪽 모서리 8">
                <a:extLst>
                  <a:ext uri="{FF2B5EF4-FFF2-40B4-BE49-F238E27FC236}">
                    <a16:creationId xmlns:a16="http://schemas.microsoft.com/office/drawing/2014/main" id="{CD9EF4F1-752E-46FC-A12C-AC75F174405F}"/>
                  </a:ext>
                </a:extLst>
              </p:cNvPr>
              <p:cNvSpPr/>
              <p:nvPr/>
            </p:nvSpPr>
            <p:spPr>
              <a:xfrm>
                <a:off x="3800872" y="1628800"/>
                <a:ext cx="648072" cy="839688"/>
              </a:xfrm>
              <a:prstGeom prst="round2SameRect">
                <a:avLst>
                  <a:gd name="adj1" fmla="val 50000"/>
                  <a:gd name="adj2" fmla="val 0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C74FCC0E-52D8-4CFC-B260-2764784D2F3B}"/>
                  </a:ext>
                </a:extLst>
              </p:cNvPr>
              <p:cNvSpPr/>
              <p:nvPr/>
            </p:nvSpPr>
            <p:spPr>
              <a:xfrm>
                <a:off x="3836876" y="1185714"/>
                <a:ext cx="576064" cy="57606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268A9E06-015D-400E-89C1-9F0BB12ABDD9}"/>
                </a:ext>
              </a:extLst>
            </p:cNvPr>
            <p:cNvGrpSpPr/>
            <p:nvPr/>
          </p:nvGrpSpPr>
          <p:grpSpPr>
            <a:xfrm>
              <a:off x="4754313" y="1502705"/>
              <a:ext cx="357632" cy="707886"/>
              <a:chOff x="3800872" y="1185714"/>
              <a:chExt cx="648072" cy="1282774"/>
            </a:xfrm>
          </p:grpSpPr>
          <p:sp>
            <p:nvSpPr>
              <p:cNvPr id="28" name="사각형: 둥근 위쪽 모서리 27">
                <a:extLst>
                  <a:ext uri="{FF2B5EF4-FFF2-40B4-BE49-F238E27FC236}">
                    <a16:creationId xmlns:a16="http://schemas.microsoft.com/office/drawing/2014/main" id="{B5ED6A1D-A4B9-4BA0-B2C5-096501156123}"/>
                  </a:ext>
                </a:extLst>
              </p:cNvPr>
              <p:cNvSpPr/>
              <p:nvPr/>
            </p:nvSpPr>
            <p:spPr>
              <a:xfrm>
                <a:off x="3800872" y="1628800"/>
                <a:ext cx="648072" cy="839688"/>
              </a:xfrm>
              <a:prstGeom prst="round2SameRect">
                <a:avLst>
                  <a:gd name="adj1" fmla="val 50000"/>
                  <a:gd name="adj2" fmla="val 0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9A7A74E3-BBC3-4155-964F-C04E54B9C310}"/>
                  </a:ext>
                </a:extLst>
              </p:cNvPr>
              <p:cNvSpPr/>
              <p:nvPr/>
            </p:nvSpPr>
            <p:spPr>
              <a:xfrm>
                <a:off x="3836876" y="1185714"/>
                <a:ext cx="576064" cy="57606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95B83B86-4EDD-4EF6-AC83-2FF35FE07294}"/>
                </a:ext>
              </a:extLst>
            </p:cNvPr>
            <p:cNvGrpSpPr/>
            <p:nvPr/>
          </p:nvGrpSpPr>
          <p:grpSpPr>
            <a:xfrm>
              <a:off x="7887865" y="1502705"/>
              <a:ext cx="357632" cy="707886"/>
              <a:chOff x="3800872" y="1185714"/>
              <a:chExt cx="648072" cy="1282774"/>
            </a:xfrm>
          </p:grpSpPr>
          <p:sp>
            <p:nvSpPr>
              <p:cNvPr id="41" name="사각형: 둥근 위쪽 모서리 40">
                <a:extLst>
                  <a:ext uri="{FF2B5EF4-FFF2-40B4-BE49-F238E27FC236}">
                    <a16:creationId xmlns:a16="http://schemas.microsoft.com/office/drawing/2014/main" id="{6D873466-AAAA-481D-A9CE-F28C5477FAA1}"/>
                  </a:ext>
                </a:extLst>
              </p:cNvPr>
              <p:cNvSpPr/>
              <p:nvPr/>
            </p:nvSpPr>
            <p:spPr>
              <a:xfrm>
                <a:off x="3800872" y="1628800"/>
                <a:ext cx="648072" cy="839688"/>
              </a:xfrm>
              <a:prstGeom prst="round2SameRect">
                <a:avLst>
                  <a:gd name="adj1" fmla="val 50000"/>
                  <a:gd name="adj2" fmla="val 0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1E7F5B84-A164-4EC8-92A7-AA6119425C9D}"/>
                  </a:ext>
                </a:extLst>
              </p:cNvPr>
              <p:cNvSpPr/>
              <p:nvPr/>
            </p:nvSpPr>
            <p:spPr>
              <a:xfrm>
                <a:off x="3836876" y="1185714"/>
                <a:ext cx="576064" cy="57606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B20C481-D257-454D-B4B5-E9ADE1ED1F1E}"/>
                </a:ext>
              </a:extLst>
            </p:cNvPr>
            <p:cNvSpPr txBox="1"/>
            <p:nvPr/>
          </p:nvSpPr>
          <p:spPr>
            <a:xfrm>
              <a:off x="1360996" y="2212076"/>
              <a:ext cx="819455" cy="4485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사용자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CD8F213-9B1D-4528-B122-F26B386C2DBF}"/>
                </a:ext>
              </a:extLst>
            </p:cNvPr>
            <p:cNvSpPr txBox="1"/>
            <p:nvPr/>
          </p:nvSpPr>
          <p:spPr>
            <a:xfrm>
              <a:off x="4494548" y="2212078"/>
              <a:ext cx="819455" cy="4485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사용자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3AAAC6C-CC4D-4B7E-BDA6-A8E50AF361E0}"/>
                </a:ext>
              </a:extLst>
            </p:cNvPr>
            <p:cNvSpPr txBox="1"/>
            <p:nvPr/>
          </p:nvSpPr>
          <p:spPr>
            <a:xfrm>
              <a:off x="7628100" y="2212078"/>
              <a:ext cx="819455" cy="4485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사용자</a:t>
              </a:r>
            </a:p>
          </p:txBody>
        </p:sp>
      </p:grpSp>
      <p:sp>
        <p:nvSpPr>
          <p:cNvPr id="21" name="순서도: 대체 처리 20">
            <a:extLst>
              <a:ext uri="{FF2B5EF4-FFF2-40B4-BE49-F238E27FC236}">
                <a16:creationId xmlns:a16="http://schemas.microsoft.com/office/drawing/2014/main" id="{573ADD0A-A0E0-49DE-8F10-1CC2307EC519}"/>
              </a:ext>
            </a:extLst>
          </p:cNvPr>
          <p:cNvSpPr/>
          <p:nvPr/>
        </p:nvSpPr>
        <p:spPr>
          <a:xfrm>
            <a:off x="596516" y="2134291"/>
            <a:ext cx="8712968" cy="574629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로그인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4B58476-71CF-4D8D-9E41-7C7D4D9C9A4C}"/>
              </a:ext>
            </a:extLst>
          </p:cNvPr>
          <p:cNvGrpSpPr/>
          <p:nvPr/>
        </p:nvGrpSpPr>
        <p:grpSpPr>
          <a:xfrm>
            <a:off x="6359340" y="2714989"/>
            <a:ext cx="362218" cy="367617"/>
            <a:chOff x="4055875" y="3384649"/>
            <a:chExt cx="682304" cy="692475"/>
          </a:xfrm>
        </p:grpSpPr>
        <p:sp>
          <p:nvSpPr>
            <p:cNvPr id="5" name="화살표: 위로 구부러짐 4">
              <a:extLst>
                <a:ext uri="{FF2B5EF4-FFF2-40B4-BE49-F238E27FC236}">
                  <a16:creationId xmlns:a16="http://schemas.microsoft.com/office/drawing/2014/main" id="{DAED9EA8-5A40-4D81-BEF4-0498B1142DAC}"/>
                </a:ext>
              </a:extLst>
            </p:cNvPr>
            <p:cNvSpPr/>
            <p:nvPr/>
          </p:nvSpPr>
          <p:spPr>
            <a:xfrm>
              <a:off x="4055875" y="3742317"/>
              <a:ext cx="682304" cy="334807"/>
            </a:xfrm>
            <a:prstGeom prst="curvedUpArrow">
              <a:avLst>
                <a:gd name="adj1" fmla="val 51010"/>
                <a:gd name="adj2" fmla="val 78125"/>
                <a:gd name="adj3" fmla="val 4360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24" name="화살표: 위로 구부러짐 23">
              <a:extLst>
                <a:ext uri="{FF2B5EF4-FFF2-40B4-BE49-F238E27FC236}">
                  <a16:creationId xmlns:a16="http://schemas.microsoft.com/office/drawing/2014/main" id="{EED5BDF3-DE83-41E9-8BA8-59F6827A6259}"/>
                </a:ext>
              </a:extLst>
            </p:cNvPr>
            <p:cNvSpPr/>
            <p:nvPr/>
          </p:nvSpPr>
          <p:spPr>
            <a:xfrm rot="10800000">
              <a:off x="4055875" y="3384649"/>
              <a:ext cx="682304" cy="334807"/>
            </a:xfrm>
            <a:prstGeom prst="curvedUpArrow">
              <a:avLst>
                <a:gd name="adj1" fmla="val 43350"/>
                <a:gd name="adj2" fmla="val 78125"/>
                <a:gd name="adj3" fmla="val 4360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496B807-785A-4F51-8649-D0264DA8767A}"/>
              </a:ext>
            </a:extLst>
          </p:cNvPr>
          <p:cNvGrpSpPr/>
          <p:nvPr/>
        </p:nvGrpSpPr>
        <p:grpSpPr>
          <a:xfrm>
            <a:off x="3123147" y="2708920"/>
            <a:ext cx="362218" cy="367617"/>
            <a:chOff x="4055875" y="3384649"/>
            <a:chExt cx="682304" cy="692475"/>
          </a:xfrm>
        </p:grpSpPr>
        <p:sp>
          <p:nvSpPr>
            <p:cNvPr id="27" name="화살표: 위로 구부러짐 26">
              <a:extLst>
                <a:ext uri="{FF2B5EF4-FFF2-40B4-BE49-F238E27FC236}">
                  <a16:creationId xmlns:a16="http://schemas.microsoft.com/office/drawing/2014/main" id="{C72C9B27-3009-4332-963F-5D25576EEB52}"/>
                </a:ext>
              </a:extLst>
            </p:cNvPr>
            <p:cNvSpPr/>
            <p:nvPr/>
          </p:nvSpPr>
          <p:spPr>
            <a:xfrm>
              <a:off x="4055875" y="3742317"/>
              <a:ext cx="682304" cy="334807"/>
            </a:xfrm>
            <a:prstGeom prst="curvedUpArrow">
              <a:avLst>
                <a:gd name="adj1" fmla="val 51010"/>
                <a:gd name="adj2" fmla="val 78125"/>
                <a:gd name="adj3" fmla="val 4360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29" name="화살표: 위로 구부러짐 28">
              <a:extLst>
                <a:ext uri="{FF2B5EF4-FFF2-40B4-BE49-F238E27FC236}">
                  <a16:creationId xmlns:a16="http://schemas.microsoft.com/office/drawing/2014/main" id="{0A60C657-11EE-4064-93EA-1E104CA2CB15}"/>
                </a:ext>
              </a:extLst>
            </p:cNvPr>
            <p:cNvSpPr/>
            <p:nvPr/>
          </p:nvSpPr>
          <p:spPr>
            <a:xfrm rot="10800000">
              <a:off x="4055875" y="3384649"/>
              <a:ext cx="682304" cy="334807"/>
            </a:xfrm>
            <a:prstGeom prst="curvedUpArrow">
              <a:avLst>
                <a:gd name="adj1" fmla="val 43350"/>
                <a:gd name="adj2" fmla="val 78125"/>
                <a:gd name="adj3" fmla="val 4360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0EF86B1-39BE-437D-B336-E898DF83258C}"/>
              </a:ext>
            </a:extLst>
          </p:cNvPr>
          <p:cNvSpPr/>
          <p:nvPr/>
        </p:nvSpPr>
        <p:spPr>
          <a:xfrm>
            <a:off x="715644" y="5517232"/>
            <a:ext cx="8485828" cy="8640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Bahnschrift Light SemiCondensed" panose="020B0502040204020203" pitchFamily="34" charset="0"/>
            </a:endParaRPr>
          </a:p>
        </p:txBody>
      </p:sp>
      <p:sp>
        <p:nvSpPr>
          <p:cNvPr id="14" name="원통형 13">
            <a:extLst>
              <a:ext uri="{FF2B5EF4-FFF2-40B4-BE49-F238E27FC236}">
                <a16:creationId xmlns:a16="http://schemas.microsoft.com/office/drawing/2014/main" id="{8955B01C-E675-4833-B033-5EC43A287C97}"/>
              </a:ext>
            </a:extLst>
          </p:cNvPr>
          <p:cNvSpPr/>
          <p:nvPr/>
        </p:nvSpPr>
        <p:spPr>
          <a:xfrm>
            <a:off x="1068429" y="5625244"/>
            <a:ext cx="1441857" cy="648072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latin typeface="Bahnschrift Light SemiCondensed" panose="020B0502040204020203" pitchFamily="34" charset="0"/>
              </a:rPr>
              <a:t>puser</a:t>
            </a:r>
            <a:r>
              <a:rPr lang="en-US" altLang="ko-KR" sz="1600" dirty="0">
                <a:latin typeface="Bahnschrift Light SemiCondensed" panose="020B0502040204020203" pitchFamily="34" charset="0"/>
              </a:rPr>
              <a:t> table</a:t>
            </a:r>
            <a:endParaRPr lang="ko-KR" altLang="en-US" sz="1600" dirty="0">
              <a:latin typeface="Bahnschrift Light SemiCondensed" panose="020B0502040204020203" pitchFamily="34" charset="0"/>
            </a:endParaRPr>
          </a:p>
        </p:txBody>
      </p:sp>
      <p:sp>
        <p:nvSpPr>
          <p:cNvPr id="30" name="원통형 29">
            <a:extLst>
              <a:ext uri="{FF2B5EF4-FFF2-40B4-BE49-F238E27FC236}">
                <a16:creationId xmlns:a16="http://schemas.microsoft.com/office/drawing/2014/main" id="{E29EC05C-5FB4-484C-B297-45253F529A26}"/>
              </a:ext>
            </a:extLst>
          </p:cNvPr>
          <p:cNvSpPr/>
          <p:nvPr/>
        </p:nvSpPr>
        <p:spPr>
          <a:xfrm>
            <a:off x="3123146" y="5636534"/>
            <a:ext cx="1441857" cy="648072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Bahnschrift Light SemiCondensed" panose="020B0502040204020203" pitchFamily="34" charset="0"/>
              </a:rPr>
              <a:t>Season</a:t>
            </a:r>
            <a:br>
              <a:rPr lang="en-US" altLang="ko-KR" sz="1600" dirty="0">
                <a:latin typeface="Bahnschrift Light SemiCondensed" panose="020B0502040204020203" pitchFamily="34" charset="0"/>
              </a:rPr>
            </a:br>
            <a:r>
              <a:rPr lang="en-US" altLang="ko-KR" sz="1600" dirty="0">
                <a:latin typeface="Bahnschrift Light SemiCondensed" panose="020B0502040204020203" pitchFamily="34" charset="0"/>
              </a:rPr>
              <a:t>record table</a:t>
            </a:r>
            <a:endParaRPr lang="ko-KR" altLang="en-US" sz="1600" dirty="0">
              <a:latin typeface="Bahnschrift Light SemiCondensed" panose="020B0502040204020203" pitchFamily="34" charset="0"/>
            </a:endParaRPr>
          </a:p>
        </p:txBody>
      </p:sp>
      <p:sp>
        <p:nvSpPr>
          <p:cNvPr id="31" name="원통형 30">
            <a:extLst>
              <a:ext uri="{FF2B5EF4-FFF2-40B4-BE49-F238E27FC236}">
                <a16:creationId xmlns:a16="http://schemas.microsoft.com/office/drawing/2014/main" id="{F303D904-C822-45D5-945F-AFEE47E6B4BC}"/>
              </a:ext>
            </a:extLst>
          </p:cNvPr>
          <p:cNvSpPr/>
          <p:nvPr/>
        </p:nvSpPr>
        <p:spPr>
          <a:xfrm>
            <a:off x="5340999" y="5636534"/>
            <a:ext cx="1441857" cy="648072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Bahnschrift Light SemiCondensed" panose="020B0502040204020203" pitchFamily="34" charset="0"/>
              </a:rPr>
              <a:t>Teams table</a:t>
            </a:r>
            <a:endParaRPr lang="ko-KR" altLang="en-US" sz="1600" dirty="0">
              <a:latin typeface="Bahnschrift Light SemiCondensed" panose="020B0502040204020203" pitchFamily="34" charset="0"/>
            </a:endParaRPr>
          </a:p>
        </p:txBody>
      </p:sp>
      <p:sp>
        <p:nvSpPr>
          <p:cNvPr id="32" name="원통형 31">
            <a:extLst>
              <a:ext uri="{FF2B5EF4-FFF2-40B4-BE49-F238E27FC236}">
                <a16:creationId xmlns:a16="http://schemas.microsoft.com/office/drawing/2014/main" id="{008B279F-743E-40B2-B4A0-D8BC5EF7EABE}"/>
              </a:ext>
            </a:extLst>
          </p:cNvPr>
          <p:cNvSpPr/>
          <p:nvPr/>
        </p:nvSpPr>
        <p:spPr>
          <a:xfrm>
            <a:off x="7426685" y="5636534"/>
            <a:ext cx="1441857" cy="648072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Bahnschrift Light SemiCondensed" panose="020B0502040204020203" pitchFamily="34" charset="0"/>
              </a:rPr>
              <a:t>Games table</a:t>
            </a:r>
            <a:endParaRPr lang="ko-KR" altLang="en-US" sz="1600" dirty="0">
              <a:latin typeface="Bahnschrift Light SemiCondensed" panose="020B0502040204020203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2321169-6378-43F7-9B04-3979C6B340BE}"/>
              </a:ext>
            </a:extLst>
          </p:cNvPr>
          <p:cNvSpPr/>
          <p:nvPr/>
        </p:nvSpPr>
        <p:spPr>
          <a:xfrm>
            <a:off x="710084" y="3534733"/>
            <a:ext cx="8485828" cy="93401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C9BDC15-32AB-4CBC-BD7A-54344D5D0AC7}"/>
              </a:ext>
            </a:extLst>
          </p:cNvPr>
          <p:cNvSpPr/>
          <p:nvPr/>
        </p:nvSpPr>
        <p:spPr>
          <a:xfrm>
            <a:off x="1660501" y="3587752"/>
            <a:ext cx="2319378" cy="83037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야구 경기데이터 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삽입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삭제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갱신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247FA9F-7C5B-4B21-ACA5-F4AC2B8E5B7A}"/>
              </a:ext>
            </a:extLst>
          </p:cNvPr>
          <p:cNvSpPr/>
          <p:nvPr/>
        </p:nvSpPr>
        <p:spPr>
          <a:xfrm>
            <a:off x="5767172" y="3589267"/>
            <a:ext cx="2319378" cy="83037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팀의 성적 및 승률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특정 경기의 결과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E5C0F86-5870-4585-BE27-EC2513FC42F3}"/>
              </a:ext>
            </a:extLst>
          </p:cNvPr>
          <p:cNvSpPr/>
          <p:nvPr/>
        </p:nvSpPr>
        <p:spPr>
          <a:xfrm>
            <a:off x="6453560" y="3192679"/>
            <a:ext cx="973125" cy="494381"/>
          </a:xfrm>
          <a:prstGeom prst="roundRect">
            <a:avLst>
              <a:gd name="adj" fmla="val 50000"/>
            </a:avLst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조회</a:t>
            </a:r>
            <a:b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서비스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9E139A55-7A55-4BFC-98B6-850B398ECCBC}"/>
              </a:ext>
            </a:extLst>
          </p:cNvPr>
          <p:cNvSpPr/>
          <p:nvPr/>
        </p:nvSpPr>
        <p:spPr>
          <a:xfrm>
            <a:off x="2201690" y="3196545"/>
            <a:ext cx="1323348" cy="494381"/>
          </a:xfrm>
          <a:prstGeom prst="roundRect">
            <a:avLst>
              <a:gd name="adj" fmla="val 50000"/>
            </a:avLst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데이터</a:t>
            </a:r>
            <a:b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입력</a:t>
            </a:r>
            <a: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서비스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32256" y="2369462"/>
            <a:ext cx="5976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EC7C2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프로젝트 수행 일정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992560" y="3136466"/>
            <a:ext cx="7907830" cy="91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2110802" y="3563870"/>
            <a:ext cx="62646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EC7C2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개발 환경</a:t>
            </a:r>
            <a:endParaRPr lang="en-US" altLang="ko-KR" sz="2000" b="1" dirty="0">
              <a:solidFill>
                <a:srgbClr val="EC7C2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5643" y="128826"/>
            <a:ext cx="67553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Chapter.2</a:t>
            </a:r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프로젝트 추진 내역</a:t>
            </a:r>
            <a:endParaRPr lang="en-US" altLang="ko-KR" sz="4000" b="1" dirty="0">
              <a:solidFill>
                <a:schemeClr val="bg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78315" y="2159206"/>
            <a:ext cx="877146" cy="82062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01</a:t>
            </a:r>
            <a:endParaRPr lang="ko-KR" altLang="en-US" sz="28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978315" y="3355900"/>
            <a:ext cx="877146" cy="820622"/>
          </a:xfrm>
          <a:prstGeom prst="rect">
            <a:avLst/>
          </a:prstGeom>
          <a:solidFill>
            <a:srgbClr val="3760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02</a:t>
            </a:r>
            <a:endParaRPr lang="ko-KR" altLang="en-US" sz="28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2552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/>
          <p:cNvSpPr txBox="1"/>
          <p:nvPr/>
        </p:nvSpPr>
        <p:spPr>
          <a:xfrm>
            <a:off x="715643" y="128826"/>
            <a:ext cx="42210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프로젝트 수행 일정</a:t>
            </a: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0D3BD782-3287-4378-92A0-C5B4EAB5B1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5429196"/>
              </p:ext>
            </p:extLst>
          </p:nvPr>
        </p:nvGraphicFramePr>
        <p:xfrm>
          <a:off x="272480" y="1412777"/>
          <a:ext cx="9361038" cy="5184575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509233">
                  <a:extLst>
                    <a:ext uri="{9D8B030D-6E8A-4147-A177-3AD203B41FA5}">
                      <a16:colId xmlns:a16="http://schemas.microsoft.com/office/drawing/2014/main" val="99464089"/>
                    </a:ext>
                  </a:extLst>
                </a:gridCol>
                <a:gridCol w="1722551">
                  <a:extLst>
                    <a:ext uri="{9D8B030D-6E8A-4147-A177-3AD203B41FA5}">
                      <a16:colId xmlns:a16="http://schemas.microsoft.com/office/drawing/2014/main" val="2550528470"/>
                    </a:ext>
                  </a:extLst>
                </a:gridCol>
                <a:gridCol w="1188209">
                  <a:extLst>
                    <a:ext uri="{9D8B030D-6E8A-4147-A177-3AD203B41FA5}">
                      <a16:colId xmlns:a16="http://schemas.microsoft.com/office/drawing/2014/main" val="460878150"/>
                    </a:ext>
                  </a:extLst>
                </a:gridCol>
                <a:gridCol w="1188209">
                  <a:extLst>
                    <a:ext uri="{9D8B030D-6E8A-4147-A177-3AD203B41FA5}">
                      <a16:colId xmlns:a16="http://schemas.microsoft.com/office/drawing/2014/main" val="4193221722"/>
                    </a:ext>
                  </a:extLst>
                </a:gridCol>
                <a:gridCol w="1188209">
                  <a:extLst>
                    <a:ext uri="{9D8B030D-6E8A-4147-A177-3AD203B41FA5}">
                      <a16:colId xmlns:a16="http://schemas.microsoft.com/office/drawing/2014/main" val="1213903353"/>
                    </a:ext>
                  </a:extLst>
                </a:gridCol>
                <a:gridCol w="1188209">
                  <a:extLst>
                    <a:ext uri="{9D8B030D-6E8A-4147-A177-3AD203B41FA5}">
                      <a16:colId xmlns:a16="http://schemas.microsoft.com/office/drawing/2014/main" val="2103555248"/>
                    </a:ext>
                  </a:extLst>
                </a:gridCol>
                <a:gridCol w="1188209">
                  <a:extLst>
                    <a:ext uri="{9D8B030D-6E8A-4147-A177-3AD203B41FA5}">
                      <a16:colId xmlns:a16="http://schemas.microsoft.com/office/drawing/2014/main" val="2271479390"/>
                    </a:ext>
                  </a:extLst>
                </a:gridCol>
                <a:gridCol w="1188209">
                  <a:extLst>
                    <a:ext uri="{9D8B030D-6E8A-4147-A177-3AD203B41FA5}">
                      <a16:colId xmlns:a16="http://schemas.microsoft.com/office/drawing/2014/main" val="194855181"/>
                    </a:ext>
                  </a:extLst>
                </a:gridCol>
              </a:tblGrid>
              <a:tr h="832019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단계 및 기간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분석</a:t>
                      </a:r>
                      <a:r>
                        <a:rPr lang="en-US" altLang="ko-KR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/</a:t>
                      </a:r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설계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시스템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165481"/>
                  </a:ext>
                </a:extLst>
              </a:tr>
              <a:tr h="52852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02/22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오후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02/23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오전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02/23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오후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02/24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오전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02/24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오후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02/25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오전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392287"/>
                  </a:ext>
                </a:extLst>
              </a:tr>
              <a:tr h="59874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프로젝트 관리</a:t>
                      </a:r>
                      <a:endParaRPr lang="en-US" altLang="ko-KR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029993"/>
                  </a:ext>
                </a:extLst>
              </a:tr>
              <a:tr h="54884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프로젝트 분석 밑 설계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2405"/>
                  </a:ext>
                </a:extLst>
              </a:tr>
              <a:tr h="19509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시스템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7670271"/>
                  </a:ext>
                </a:extLst>
              </a:tr>
              <a:tr h="72551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7324525"/>
                  </a:ext>
                </a:extLst>
              </a:tr>
            </a:tbl>
          </a:graphicData>
        </a:graphic>
      </p:graphicFrame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F95850B-69A6-47F5-8258-1C3D5A280456}"/>
              </a:ext>
            </a:extLst>
          </p:cNvPr>
          <p:cNvCxnSpPr/>
          <p:nvPr/>
        </p:nvCxnSpPr>
        <p:spPr>
          <a:xfrm>
            <a:off x="2504728" y="2924944"/>
            <a:ext cx="7128790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627BC23-065B-44D6-8AAD-2BBB72C4EC61}"/>
              </a:ext>
            </a:extLst>
          </p:cNvPr>
          <p:cNvCxnSpPr>
            <a:cxnSpLocks/>
          </p:cNvCxnSpPr>
          <p:nvPr/>
        </p:nvCxnSpPr>
        <p:spPr>
          <a:xfrm>
            <a:off x="3728864" y="4365104"/>
            <a:ext cx="5904654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1413FE5-AC5F-4BEA-82BE-B693DA7121AA}"/>
              </a:ext>
            </a:extLst>
          </p:cNvPr>
          <p:cNvSpPr txBox="1"/>
          <p:nvPr/>
        </p:nvSpPr>
        <p:spPr>
          <a:xfrm>
            <a:off x="3728864" y="4373220"/>
            <a:ext cx="514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구축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A888AE-29F3-4AEF-80EA-C74898DD501A}"/>
              </a:ext>
            </a:extLst>
          </p:cNvPr>
          <p:cNvSpPr txBox="1"/>
          <p:nvPr/>
        </p:nvSpPr>
        <p:spPr>
          <a:xfrm>
            <a:off x="8695315" y="4365104"/>
            <a:ext cx="1010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통합테스트</a:t>
            </a:r>
            <a:b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적용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CFE8DA-092C-4D3D-B434-53725F7340D0}"/>
              </a:ext>
            </a:extLst>
          </p:cNvPr>
          <p:cNvSpPr txBox="1"/>
          <p:nvPr/>
        </p:nvSpPr>
        <p:spPr>
          <a:xfrm>
            <a:off x="2497220" y="2924944"/>
            <a:ext cx="514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착수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CD5DCA-ADC6-423C-8DCE-5E821F43E156}"/>
              </a:ext>
            </a:extLst>
          </p:cNvPr>
          <p:cNvSpPr txBox="1"/>
          <p:nvPr/>
        </p:nvSpPr>
        <p:spPr>
          <a:xfrm>
            <a:off x="8705058" y="2969076"/>
            <a:ext cx="89159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프로젝트 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ctr"/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종료 및</a:t>
            </a:r>
            <a:b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완료 보고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61BC780-7E23-4AD0-93F8-1416AD6DA636}"/>
              </a:ext>
            </a:extLst>
          </p:cNvPr>
          <p:cNvCxnSpPr>
            <a:cxnSpLocks/>
          </p:cNvCxnSpPr>
          <p:nvPr/>
        </p:nvCxnSpPr>
        <p:spPr>
          <a:xfrm>
            <a:off x="3656856" y="4876418"/>
            <a:ext cx="1709419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A7445C2-F878-47DF-AC2F-64A9A918439D}"/>
              </a:ext>
            </a:extLst>
          </p:cNvPr>
          <p:cNvSpPr txBox="1"/>
          <p:nvPr/>
        </p:nvSpPr>
        <p:spPr>
          <a:xfrm>
            <a:off x="3639716" y="4930700"/>
            <a:ext cx="11031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야구 경기</a:t>
            </a:r>
            <a:b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입력 및 조회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F3399F9F-520C-4D15-98D8-A3C37DDA2AAF}"/>
              </a:ext>
            </a:extLst>
          </p:cNvPr>
          <p:cNvCxnSpPr>
            <a:cxnSpLocks/>
          </p:cNvCxnSpPr>
          <p:nvPr/>
        </p:nvCxnSpPr>
        <p:spPr>
          <a:xfrm>
            <a:off x="4847098" y="5073341"/>
            <a:ext cx="1239257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7B5F07B-52FE-46FB-8DFE-5CA279A39A14}"/>
              </a:ext>
            </a:extLst>
          </p:cNvPr>
          <p:cNvSpPr txBox="1"/>
          <p:nvPr/>
        </p:nvSpPr>
        <p:spPr>
          <a:xfrm>
            <a:off x="4952999" y="5138028"/>
            <a:ext cx="11031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야구 경기</a:t>
            </a:r>
            <a:b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삭제 및 수정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4D0B671-F0EA-4616-BC4D-D17B5E73791B}"/>
              </a:ext>
            </a:extLst>
          </p:cNvPr>
          <p:cNvCxnSpPr>
            <a:cxnSpLocks/>
          </p:cNvCxnSpPr>
          <p:nvPr/>
        </p:nvCxnSpPr>
        <p:spPr>
          <a:xfrm>
            <a:off x="6033120" y="5301208"/>
            <a:ext cx="122413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5A67FAA-8A81-4C31-B509-845C5B180D5F}"/>
              </a:ext>
            </a:extLst>
          </p:cNvPr>
          <p:cNvSpPr txBox="1"/>
          <p:nvPr/>
        </p:nvSpPr>
        <p:spPr>
          <a:xfrm>
            <a:off x="6105128" y="5318048"/>
            <a:ext cx="10567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회원가입 </a:t>
            </a:r>
            <a: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b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로그인 기능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8E1F90A5-4E3A-453E-8A81-AE2A8B851A7A}"/>
              </a:ext>
            </a:extLst>
          </p:cNvPr>
          <p:cNvCxnSpPr>
            <a:cxnSpLocks/>
          </p:cNvCxnSpPr>
          <p:nvPr/>
        </p:nvCxnSpPr>
        <p:spPr>
          <a:xfrm>
            <a:off x="7249993" y="4920768"/>
            <a:ext cx="122413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26A3D3F-FE3C-4FEC-B93C-2A84E4252FEB}"/>
              </a:ext>
            </a:extLst>
          </p:cNvPr>
          <p:cNvSpPr txBox="1"/>
          <p:nvPr/>
        </p:nvSpPr>
        <p:spPr>
          <a:xfrm>
            <a:off x="7324517" y="4941170"/>
            <a:ext cx="10567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외부 </a:t>
            </a:r>
            <a: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data</a:t>
            </a:r>
            <a:b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입출력 기능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9FD872A-9433-40AB-9018-390AFA920696}"/>
              </a:ext>
            </a:extLst>
          </p:cNvPr>
          <p:cNvCxnSpPr>
            <a:cxnSpLocks/>
          </p:cNvCxnSpPr>
          <p:nvPr/>
        </p:nvCxnSpPr>
        <p:spPr>
          <a:xfrm>
            <a:off x="2497220" y="3573016"/>
            <a:ext cx="1231644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048C04C-B3DA-4BD7-8A2E-C7C898097CA4}"/>
              </a:ext>
            </a:extLst>
          </p:cNvPr>
          <p:cNvSpPr txBox="1"/>
          <p:nvPr/>
        </p:nvSpPr>
        <p:spPr>
          <a:xfrm>
            <a:off x="2232858" y="3654897"/>
            <a:ext cx="514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분석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582833-FE2A-4C30-B2FF-57086AD917AC}"/>
              </a:ext>
            </a:extLst>
          </p:cNvPr>
          <p:cNvSpPr txBox="1"/>
          <p:nvPr/>
        </p:nvSpPr>
        <p:spPr>
          <a:xfrm>
            <a:off x="3437051" y="3637051"/>
            <a:ext cx="514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설계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7409D0DF-E689-4787-8194-5B0F0A7942D9}"/>
              </a:ext>
            </a:extLst>
          </p:cNvPr>
          <p:cNvCxnSpPr>
            <a:cxnSpLocks/>
          </p:cNvCxnSpPr>
          <p:nvPr/>
        </p:nvCxnSpPr>
        <p:spPr>
          <a:xfrm>
            <a:off x="8401874" y="6093296"/>
            <a:ext cx="1231644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EC3221C-A259-4269-800C-C5C17096B626}"/>
              </a:ext>
            </a:extLst>
          </p:cNvPr>
          <p:cNvSpPr txBox="1"/>
          <p:nvPr/>
        </p:nvSpPr>
        <p:spPr>
          <a:xfrm>
            <a:off x="8344130" y="6152838"/>
            <a:ext cx="14334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단위 시스템 및</a:t>
            </a:r>
            <a:br>
              <a:rPr lang="en-US" altLang="ko-KR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ko-KR" altLang="en-US" sz="1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통합 테스트 실행</a:t>
            </a:r>
            <a:endParaRPr lang="en-US" altLang="ko-KR" sz="1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/>
          <p:cNvSpPr txBox="1"/>
          <p:nvPr/>
        </p:nvSpPr>
        <p:spPr>
          <a:xfrm>
            <a:off x="715643" y="128826"/>
            <a:ext cx="22028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개발 환경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867C3A15-3239-4F82-899E-C008AB9C95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346703"/>
              </p:ext>
            </p:extLst>
          </p:nvPr>
        </p:nvGraphicFramePr>
        <p:xfrm>
          <a:off x="308484" y="1268760"/>
          <a:ext cx="9289032" cy="5511105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656184">
                  <a:extLst>
                    <a:ext uri="{9D8B030D-6E8A-4147-A177-3AD203B41FA5}">
                      <a16:colId xmlns:a16="http://schemas.microsoft.com/office/drawing/2014/main" val="3220217161"/>
                    </a:ext>
                  </a:extLst>
                </a:gridCol>
                <a:gridCol w="7632848">
                  <a:extLst>
                    <a:ext uri="{9D8B030D-6E8A-4147-A177-3AD203B41FA5}">
                      <a16:colId xmlns:a16="http://schemas.microsoft.com/office/drawing/2014/main" val="1406826480"/>
                    </a:ext>
                  </a:extLst>
                </a:gridCol>
              </a:tblGrid>
              <a:tr h="8400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구분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Tool</a:t>
                      </a:r>
                      <a:endParaRPr lang="ko-KR" altLang="en-US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8267625"/>
                  </a:ext>
                </a:extLst>
              </a:tr>
              <a:tr h="8400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OS</a:t>
                      </a:r>
                      <a:endParaRPr lang="ko-KR" altLang="en-US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Windows 10 Pro 64bit(x64 processor)</a:t>
                      </a:r>
                      <a:endParaRPr lang="ko-KR" altLang="en-US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4676368"/>
                  </a:ext>
                </a:extLst>
              </a:tr>
              <a:tr h="8400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개발 </a:t>
                      </a:r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Tool</a:t>
                      </a:r>
                      <a:endParaRPr lang="ko-KR" altLang="en-US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Python 3.9.1</a:t>
                      </a: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Anaconda Spyder 4.1.5</a:t>
                      </a:r>
                      <a:endParaRPr lang="ko-KR" altLang="en-US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5365933"/>
                  </a:ext>
                </a:extLst>
              </a:tr>
              <a:tr h="8400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Module</a:t>
                      </a:r>
                      <a:endParaRPr lang="ko-KR" altLang="en-US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csv</a:t>
                      </a: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 err="1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cx_Oracle</a:t>
                      </a:r>
                      <a:endParaRPr lang="en-US" altLang="ko-KR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time</a:t>
                      </a: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 err="1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getpass</a:t>
                      </a:r>
                      <a:endParaRPr lang="en-US" altLang="ko-KR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re</a:t>
                      </a:r>
                      <a:endParaRPr lang="ko-KR" altLang="en-US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8401914"/>
                  </a:ext>
                </a:extLst>
              </a:tr>
              <a:tr h="8400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Database</a:t>
                      </a:r>
                      <a:endParaRPr lang="ko-KR" altLang="en-US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Oracle Database 11g Enterprise Edition Release 11.2.0.1.0 - 64bit Production</a:t>
                      </a:r>
                      <a:endParaRPr lang="ko-KR" altLang="en-US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12392282"/>
                  </a:ext>
                </a:extLst>
              </a:tr>
              <a:tr h="8400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Modeling Tool</a:t>
                      </a:r>
                      <a:endParaRPr lang="ko-KR" altLang="en-US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 err="1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Sqldeveloper</a:t>
                      </a:r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 Modeler (v</a:t>
                      </a:r>
                      <a:r>
                        <a:rPr lang="ko-KR" altLang="en-US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 </a:t>
                      </a:r>
                      <a:r>
                        <a:rPr lang="en-US" altLang="ko-KR" sz="1600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20.2.0.175)</a:t>
                      </a:r>
                      <a:endParaRPr lang="ko-KR" altLang="en-US" sz="1600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53595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1829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32256" y="2369462"/>
            <a:ext cx="5976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EC7C2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전체 </a:t>
            </a:r>
            <a:r>
              <a:rPr lang="ko-KR" altLang="en-US" sz="2000" b="1" dirty="0" err="1">
                <a:solidFill>
                  <a:srgbClr val="EC7C2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유스케이스</a:t>
            </a:r>
            <a:r>
              <a:rPr lang="ko-KR" altLang="en-US" sz="2000" b="1" dirty="0">
                <a:solidFill>
                  <a:srgbClr val="EC7C2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구성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992560" y="3136466"/>
            <a:ext cx="7907830" cy="91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15643" y="128826"/>
            <a:ext cx="56861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Chapter.3</a:t>
            </a:r>
            <a:r>
              <a:rPr lang="ko-KR" altLang="en-US" sz="4000" b="1" dirty="0">
                <a:solidFill>
                  <a:schemeClr val="bg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요구사항 정의</a:t>
            </a:r>
            <a:endParaRPr lang="en-US" altLang="ko-KR" sz="4000" b="1" dirty="0">
              <a:solidFill>
                <a:schemeClr val="bg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78315" y="2159206"/>
            <a:ext cx="877146" cy="82062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01</a:t>
            </a:r>
            <a:endParaRPr lang="ko-KR" altLang="en-US" sz="28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81B7346-866E-4928-8BD9-89EE2E362D9A}"/>
              </a:ext>
            </a:extLst>
          </p:cNvPr>
          <p:cNvSpPr/>
          <p:nvPr/>
        </p:nvSpPr>
        <p:spPr>
          <a:xfrm>
            <a:off x="2132256" y="3527634"/>
            <a:ext cx="5976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EC7C2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부문 별 </a:t>
            </a:r>
            <a:r>
              <a:rPr lang="ko-KR" altLang="en-US" sz="2000" b="1" dirty="0" err="1">
                <a:solidFill>
                  <a:srgbClr val="EC7C2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유스케이스</a:t>
            </a:r>
            <a:r>
              <a:rPr lang="ko-KR" altLang="en-US" sz="2000" b="1" dirty="0">
                <a:solidFill>
                  <a:srgbClr val="EC7C2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다이어그램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85F997F-8C75-4EC3-AD7D-68139C32F316}"/>
              </a:ext>
            </a:extLst>
          </p:cNvPr>
          <p:cNvCxnSpPr/>
          <p:nvPr/>
        </p:nvCxnSpPr>
        <p:spPr>
          <a:xfrm>
            <a:off x="992560" y="4294638"/>
            <a:ext cx="7907830" cy="91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F37D7668-9051-487E-BB4C-EB17044C2B61}"/>
              </a:ext>
            </a:extLst>
          </p:cNvPr>
          <p:cNvSpPr/>
          <p:nvPr/>
        </p:nvSpPr>
        <p:spPr>
          <a:xfrm>
            <a:off x="978315" y="3317378"/>
            <a:ext cx="877146" cy="820622"/>
          </a:xfrm>
          <a:prstGeom prst="rect">
            <a:avLst/>
          </a:prstGeom>
          <a:solidFill>
            <a:srgbClr val="3760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02</a:t>
            </a:r>
            <a:endParaRPr lang="ko-KR" altLang="en-US" sz="28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8654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1904</TotalTime>
  <Words>753</Words>
  <Application>Microsoft Office PowerPoint</Application>
  <PresentationFormat>A4 용지(210x297mm)</PresentationFormat>
  <Paragraphs>268</Paragraphs>
  <Slides>19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KoPubWorld바탕체 Bold</vt:lpstr>
      <vt:lpstr>Microsoft GothicNeo</vt:lpstr>
      <vt:lpstr>맑은 고딕</vt:lpstr>
      <vt:lpstr>Arial</vt:lpstr>
      <vt:lpstr>Arial Black</vt:lpstr>
      <vt:lpstr>Bahnschrift Light SemiCondensed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LG-PC</dc:creator>
  <cp:lastModifiedBy>COM</cp:lastModifiedBy>
  <cp:revision>336</cp:revision>
  <dcterms:created xsi:type="dcterms:W3CDTF">2017-04-28T11:29:07Z</dcterms:created>
  <dcterms:modified xsi:type="dcterms:W3CDTF">2021-02-25T03:49:16Z</dcterms:modified>
</cp:coreProperties>
</file>

<file path=docProps/thumbnail.jpeg>
</file>